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732" y="-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5832600" cy="1546500"/>
          </a:xfrm>
          <a:custGeom>
            <a:avLst/>
            <a:gdLst>
              <a:gd name="connsiteX0" fmla="*/ 0 w 5832600"/>
              <a:gd name="connsiteY0" fmla="*/ 0 h 1546500"/>
              <a:gd name="connsiteX1" fmla="*/ 5832600 w 5832600"/>
              <a:gd name="connsiteY1" fmla="*/ 0 h 1546500"/>
              <a:gd name="connsiteX2" fmla="*/ 5832600 w 5832600"/>
              <a:gd name="connsiteY2" fmla="*/ 1546500 h 1546500"/>
              <a:gd name="connsiteX3" fmla="*/ 0 w 5832600"/>
              <a:gd name="connsiteY3" fmla="*/ 1546500 h 1546500"/>
              <a:gd name="connsiteX4" fmla="*/ 0 w 58326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546500">
                <a:moveTo>
                  <a:pt x="0" y="0"/>
                </a:moveTo>
                <a:lnTo>
                  <a:pt x="5832600" y="0"/>
                </a:lnTo>
                <a:lnTo>
                  <a:pt x="58326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546025" y="3710548"/>
            <a:ext cx="5832600" cy="1046400"/>
          </a:xfrm>
          <a:custGeom>
            <a:avLst/>
            <a:gdLst>
              <a:gd name="connsiteX0" fmla="*/ 0 w 5832600"/>
              <a:gd name="connsiteY0" fmla="*/ 0 h 1046400"/>
              <a:gd name="connsiteX1" fmla="*/ 5832600 w 5832600"/>
              <a:gd name="connsiteY1" fmla="*/ 0 h 1046400"/>
              <a:gd name="connsiteX2" fmla="*/ 5832600 w 5832600"/>
              <a:gd name="connsiteY2" fmla="*/ 1046400 h 1046400"/>
              <a:gd name="connsiteX3" fmla="*/ 0 w 5832600"/>
              <a:gd name="connsiteY3" fmla="*/ 1046400 h 1046400"/>
              <a:gd name="connsiteX4" fmla="*/ 0 w 58326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046400">
                <a:moveTo>
                  <a:pt x="0" y="0"/>
                </a:moveTo>
                <a:lnTo>
                  <a:pt x="5832600" y="0"/>
                </a:lnTo>
                <a:lnTo>
                  <a:pt x="58326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730500"/>
            <a:ext cx="5049844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/>
            </a:pP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What</a:t>
            </a:r>
            <a:r>
              <a:rPr lang="en-US" altLang="zh-CN" sz="48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is</a:t>
            </a:r>
            <a:r>
              <a:rPr lang="en-US" altLang="zh-CN" sz="48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Chatbot?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860600" y="1212825"/>
            <a:ext cx="2470200" cy="2470199"/>
          </a:xfrm>
          <a:custGeom>
            <a:avLst/>
            <a:gdLst>
              <a:gd name="connsiteX0" fmla="*/ 0 w 2470200"/>
              <a:gd name="connsiteY0" fmla="*/ 1235099 h 2470199"/>
              <a:gd name="connsiteX1" fmla="*/ 0 w 2470200"/>
              <a:gd name="connsiteY1" fmla="*/ 1235099 h 2470199"/>
              <a:gd name="connsiteX2" fmla="*/ 1235099 w 2470200"/>
              <a:gd name="connsiteY2" fmla="*/ 0 h 2470199"/>
              <a:gd name="connsiteX3" fmla="*/ 1235099 w 2470200"/>
              <a:gd name="connsiteY3" fmla="*/ 0 h 2470199"/>
              <a:gd name="connsiteX4" fmla="*/ 2108447 w 2470200"/>
              <a:gd name="connsiteY4" fmla="*/ 361752 h 2470199"/>
              <a:gd name="connsiteX5" fmla="*/ 2470200 w 2470200"/>
              <a:gd name="connsiteY5" fmla="*/ 1235099 h 2470199"/>
              <a:gd name="connsiteX6" fmla="*/ 2470200 w 2470200"/>
              <a:gd name="connsiteY6" fmla="*/ 1235099 h 2470199"/>
              <a:gd name="connsiteX7" fmla="*/ 1235099 w 2470200"/>
              <a:gd name="connsiteY7" fmla="*/ 2470199 h 2470199"/>
              <a:gd name="connsiteX8" fmla="*/ 1235099 w 2470200"/>
              <a:gd name="connsiteY8" fmla="*/ 2470199 h 2470199"/>
              <a:gd name="connsiteX9" fmla="*/ 0 w 2470200"/>
              <a:gd name="connsiteY9" fmla="*/ 1235099 h 2470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470200" h="2470199">
                <a:moveTo>
                  <a:pt x="0" y="1235099"/>
                </a:moveTo>
                <a:lnTo>
                  <a:pt x="0" y="1235099"/>
                </a:lnTo>
                <a:cubicBezTo>
                  <a:pt x="0" y="552973"/>
                  <a:pt x="552972" y="0"/>
                  <a:pt x="1235099" y="0"/>
                </a:cubicBezTo>
                <a:lnTo>
                  <a:pt x="1235099" y="0"/>
                </a:lnTo>
                <a:cubicBezTo>
                  <a:pt x="1562668" y="0"/>
                  <a:pt x="1876821" y="130126"/>
                  <a:pt x="2108447" y="361752"/>
                </a:cubicBezTo>
                <a:cubicBezTo>
                  <a:pt x="2340073" y="593378"/>
                  <a:pt x="2470200" y="907531"/>
                  <a:pt x="2470200" y="1235099"/>
                </a:cubicBezTo>
                <a:lnTo>
                  <a:pt x="2470200" y="1235099"/>
                </a:lnTo>
                <a:cubicBezTo>
                  <a:pt x="2470200" y="1917226"/>
                  <a:pt x="1917226" y="2470199"/>
                  <a:pt x="1235099" y="2470199"/>
                </a:cubicBezTo>
                <a:lnTo>
                  <a:pt x="1235099" y="2470199"/>
                </a:lnTo>
                <a:cubicBezTo>
                  <a:pt x="552972" y="2470199"/>
                  <a:pt x="0" y="1917226"/>
                  <a:pt x="0" y="123509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4854250" y="1206475"/>
            <a:ext cx="2482900" cy="2482899"/>
          </a:xfrm>
          <a:custGeom>
            <a:avLst/>
            <a:gdLst>
              <a:gd name="connsiteX0" fmla="*/ 6350 w 2482900"/>
              <a:gd name="connsiteY0" fmla="*/ 1241449 h 2482899"/>
              <a:gd name="connsiteX1" fmla="*/ 6350 w 2482900"/>
              <a:gd name="connsiteY1" fmla="*/ 1241449 h 2482899"/>
              <a:gd name="connsiteX2" fmla="*/ 1241449 w 2482900"/>
              <a:gd name="connsiteY2" fmla="*/ 6350 h 2482899"/>
              <a:gd name="connsiteX3" fmla="*/ 1241449 w 2482900"/>
              <a:gd name="connsiteY3" fmla="*/ 6350 h 2482899"/>
              <a:gd name="connsiteX4" fmla="*/ 2114797 w 2482900"/>
              <a:gd name="connsiteY4" fmla="*/ 368102 h 2482899"/>
              <a:gd name="connsiteX5" fmla="*/ 2476550 w 2482900"/>
              <a:gd name="connsiteY5" fmla="*/ 1241449 h 2482899"/>
              <a:gd name="connsiteX6" fmla="*/ 2476550 w 2482900"/>
              <a:gd name="connsiteY6" fmla="*/ 1241449 h 2482899"/>
              <a:gd name="connsiteX7" fmla="*/ 1241449 w 2482900"/>
              <a:gd name="connsiteY7" fmla="*/ 2476549 h 2482899"/>
              <a:gd name="connsiteX8" fmla="*/ 1241449 w 2482900"/>
              <a:gd name="connsiteY8" fmla="*/ 2476549 h 2482899"/>
              <a:gd name="connsiteX9" fmla="*/ 6350 w 2482900"/>
              <a:gd name="connsiteY9" fmla="*/ 1241449 h 2482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482900" h="2482899">
                <a:moveTo>
                  <a:pt x="6350" y="1241449"/>
                </a:moveTo>
                <a:lnTo>
                  <a:pt x="6350" y="1241449"/>
                </a:lnTo>
                <a:cubicBezTo>
                  <a:pt x="6350" y="559323"/>
                  <a:pt x="559322" y="6350"/>
                  <a:pt x="1241449" y="6350"/>
                </a:cubicBezTo>
                <a:lnTo>
                  <a:pt x="1241449" y="6350"/>
                </a:lnTo>
                <a:cubicBezTo>
                  <a:pt x="1569018" y="6350"/>
                  <a:pt x="1883171" y="136476"/>
                  <a:pt x="2114797" y="368102"/>
                </a:cubicBezTo>
                <a:cubicBezTo>
                  <a:pt x="2346423" y="599728"/>
                  <a:pt x="2476550" y="913881"/>
                  <a:pt x="2476550" y="1241449"/>
                </a:cubicBezTo>
                <a:lnTo>
                  <a:pt x="2476550" y="1241449"/>
                </a:lnTo>
                <a:cubicBezTo>
                  <a:pt x="2476550" y="1923576"/>
                  <a:pt x="1923576" y="2476549"/>
                  <a:pt x="1241449" y="2476549"/>
                </a:cubicBezTo>
                <a:lnTo>
                  <a:pt x="1241449" y="2476549"/>
                </a:lnTo>
                <a:cubicBezTo>
                  <a:pt x="559322" y="2476549"/>
                  <a:pt x="6350" y="1923576"/>
                  <a:pt x="6350" y="124144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533400" y="1882525"/>
            <a:ext cx="4015800" cy="1546500"/>
          </a:xfrm>
          <a:custGeom>
            <a:avLst/>
            <a:gdLst>
              <a:gd name="connsiteX0" fmla="*/ 0 w 4015800"/>
              <a:gd name="connsiteY0" fmla="*/ 0 h 1546500"/>
              <a:gd name="connsiteX1" fmla="*/ 4015800 w 4015800"/>
              <a:gd name="connsiteY1" fmla="*/ 0 h 1546500"/>
              <a:gd name="connsiteX2" fmla="*/ 4015800 w 4015800"/>
              <a:gd name="connsiteY2" fmla="*/ 1546500 h 1546500"/>
              <a:gd name="connsiteX3" fmla="*/ 0 w 4015800"/>
              <a:gd name="connsiteY3" fmla="*/ 1546500 h 1546500"/>
              <a:gd name="connsiteX4" fmla="*/ 0 w 40158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5800" h="1546500">
                <a:moveTo>
                  <a:pt x="0" y="0"/>
                </a:moveTo>
                <a:lnTo>
                  <a:pt x="4015800" y="0"/>
                </a:lnTo>
                <a:lnTo>
                  <a:pt x="40158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533400" y="3405748"/>
            <a:ext cx="4015800" cy="1046400"/>
          </a:xfrm>
          <a:custGeom>
            <a:avLst/>
            <a:gdLst>
              <a:gd name="connsiteX0" fmla="*/ 0 w 4015800"/>
              <a:gd name="connsiteY0" fmla="*/ 0 h 1046400"/>
              <a:gd name="connsiteX1" fmla="*/ 4015800 w 4015800"/>
              <a:gd name="connsiteY1" fmla="*/ 0 h 1046400"/>
              <a:gd name="connsiteX2" fmla="*/ 4015800 w 4015800"/>
              <a:gd name="connsiteY2" fmla="*/ 1046400 h 1046400"/>
              <a:gd name="connsiteX3" fmla="*/ 0 w 4015800"/>
              <a:gd name="connsiteY3" fmla="*/ 1046400 h 1046400"/>
              <a:gd name="connsiteX4" fmla="*/ 0 w 40158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5800" h="1046400">
                <a:moveTo>
                  <a:pt x="0" y="0"/>
                </a:moveTo>
                <a:lnTo>
                  <a:pt x="4015800" y="0"/>
                </a:lnTo>
                <a:lnTo>
                  <a:pt x="40158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282450" y="705375"/>
            <a:ext cx="121499" cy="518700"/>
          </a:xfrm>
          <a:custGeom>
            <a:avLst/>
            <a:gdLst>
              <a:gd name="connsiteX0" fmla="*/ 0 w 121499"/>
              <a:gd name="connsiteY0" fmla="*/ 518699 h 518700"/>
              <a:gd name="connsiteX1" fmla="*/ 121499 w 121499"/>
              <a:gd name="connsiteY1" fmla="*/ 0 h 518700"/>
              <a:gd name="connsiteX2" fmla="*/ 0 w 121499"/>
              <a:gd name="connsiteY2" fmla="*/ 518699 h 51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1499" h="518700">
                <a:moveTo>
                  <a:pt x="0" y="518699"/>
                </a:moveTo>
                <a:lnTo>
                  <a:pt x="121499" y="0"/>
                </a:lnTo>
                <a:lnTo>
                  <a:pt x="0" y="5186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276100" y="699025"/>
            <a:ext cx="134200" cy="531400"/>
          </a:xfrm>
          <a:custGeom>
            <a:avLst/>
            <a:gdLst>
              <a:gd name="connsiteX0" fmla="*/ 6350 w 134200"/>
              <a:gd name="connsiteY0" fmla="*/ 525049 h 531400"/>
              <a:gd name="connsiteX1" fmla="*/ 127849 w 134200"/>
              <a:gd name="connsiteY1" fmla="*/ 6350 h 531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200" h="531400">
                <a:moveTo>
                  <a:pt x="6350" y="525049"/>
                </a:moveTo>
                <a:lnTo>
                  <a:pt x="127849" y="6350"/>
                </a:lnTo>
              </a:path>
            </a:pathLst>
          </a:custGeom>
          <a:ln w="12700">
            <a:solidFill>
              <a:srgbClr val="CFD8D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133575" y="1483475"/>
            <a:ext cx="332399" cy="267600"/>
          </a:xfrm>
          <a:custGeom>
            <a:avLst/>
            <a:gdLst>
              <a:gd name="connsiteX0" fmla="*/ 332399 w 332399"/>
              <a:gd name="connsiteY0" fmla="*/ 0 h 267600"/>
              <a:gd name="connsiteX1" fmla="*/ 0 w 332399"/>
              <a:gd name="connsiteY1" fmla="*/ 267600 h 267600"/>
              <a:gd name="connsiteX2" fmla="*/ 332399 w 332399"/>
              <a:gd name="connsiteY2" fmla="*/ 0 h 26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32399" h="267600">
                <a:moveTo>
                  <a:pt x="332399" y="0"/>
                </a:moveTo>
                <a:lnTo>
                  <a:pt x="0" y="267600"/>
                </a:lnTo>
                <a:lnTo>
                  <a:pt x="332399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127225" y="1477125"/>
            <a:ext cx="345100" cy="280300"/>
          </a:xfrm>
          <a:custGeom>
            <a:avLst/>
            <a:gdLst>
              <a:gd name="connsiteX0" fmla="*/ 338749 w 345100"/>
              <a:gd name="connsiteY0" fmla="*/ 6350 h 280300"/>
              <a:gd name="connsiteX1" fmla="*/ 6350 w 345100"/>
              <a:gd name="connsiteY1" fmla="*/ 273950 h 280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5100" h="280300">
                <a:moveTo>
                  <a:pt x="338749" y="6350"/>
                </a:moveTo>
                <a:lnTo>
                  <a:pt x="6350" y="273950"/>
                </a:lnTo>
              </a:path>
            </a:pathLst>
          </a:custGeom>
          <a:ln w="12700">
            <a:solidFill>
              <a:srgbClr val="CFD8D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330800" y="2440125"/>
            <a:ext cx="1124100" cy="7799"/>
          </a:xfrm>
          <a:custGeom>
            <a:avLst/>
            <a:gdLst>
              <a:gd name="connsiteX0" fmla="*/ 1124099 w 1124100"/>
              <a:gd name="connsiteY0" fmla="*/ 0 h 7799"/>
              <a:gd name="connsiteX1" fmla="*/ 0 w 1124100"/>
              <a:gd name="connsiteY1" fmla="*/ 7799 h 7799"/>
              <a:gd name="connsiteX2" fmla="*/ 1124099 w 1124100"/>
              <a:gd name="connsiteY2" fmla="*/ 0 h 7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24100" h="7799">
                <a:moveTo>
                  <a:pt x="1124099" y="0"/>
                </a:moveTo>
                <a:lnTo>
                  <a:pt x="0" y="7799"/>
                </a:lnTo>
                <a:lnTo>
                  <a:pt x="1124099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324450" y="2433775"/>
            <a:ext cx="1136799" cy="22225"/>
          </a:xfrm>
          <a:custGeom>
            <a:avLst/>
            <a:gdLst>
              <a:gd name="connsiteX0" fmla="*/ 1130449 w 1136799"/>
              <a:gd name="connsiteY0" fmla="*/ 6350 h 22225"/>
              <a:gd name="connsiteX1" fmla="*/ 6350 w 1136799"/>
              <a:gd name="connsiteY1" fmla="*/ 14149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6799" h="22225">
                <a:moveTo>
                  <a:pt x="1130449" y="6350"/>
                </a:moveTo>
                <a:lnTo>
                  <a:pt x="6350" y="14149"/>
                </a:lnTo>
              </a:path>
            </a:pathLst>
          </a:custGeom>
          <a:ln w="12700">
            <a:solidFill>
              <a:srgbClr val="CFD8D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057824" y="1410050"/>
            <a:ext cx="2075700" cy="2075699"/>
          </a:xfrm>
          <a:custGeom>
            <a:avLst/>
            <a:gdLst>
              <a:gd name="connsiteX0" fmla="*/ 0 w 2075700"/>
              <a:gd name="connsiteY0" fmla="*/ 1037849 h 2075699"/>
              <a:gd name="connsiteX1" fmla="*/ 0 w 2075700"/>
              <a:gd name="connsiteY1" fmla="*/ 1037849 h 2075699"/>
              <a:gd name="connsiteX2" fmla="*/ 1037850 w 2075700"/>
              <a:gd name="connsiteY2" fmla="*/ 0 h 2075699"/>
              <a:gd name="connsiteX3" fmla="*/ 1037850 w 2075700"/>
              <a:gd name="connsiteY3" fmla="*/ 0 h 2075699"/>
              <a:gd name="connsiteX4" fmla="*/ 1771720 w 2075700"/>
              <a:gd name="connsiteY4" fmla="*/ 303979 h 2075699"/>
              <a:gd name="connsiteX5" fmla="*/ 2075700 w 2075700"/>
              <a:gd name="connsiteY5" fmla="*/ 1037849 h 2075699"/>
              <a:gd name="connsiteX6" fmla="*/ 2075700 w 2075700"/>
              <a:gd name="connsiteY6" fmla="*/ 1037849 h 2075699"/>
              <a:gd name="connsiteX7" fmla="*/ 1037850 w 2075700"/>
              <a:gd name="connsiteY7" fmla="*/ 2075699 h 2075699"/>
              <a:gd name="connsiteX8" fmla="*/ 1037850 w 2075700"/>
              <a:gd name="connsiteY8" fmla="*/ 2075699 h 2075699"/>
              <a:gd name="connsiteX9" fmla="*/ 0 w 2075700"/>
              <a:gd name="connsiteY9" fmla="*/ 1037849 h 2075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075700" h="2075699">
                <a:moveTo>
                  <a:pt x="0" y="1037849"/>
                </a:moveTo>
                <a:lnTo>
                  <a:pt x="0" y="1037849"/>
                </a:lnTo>
                <a:cubicBezTo>
                  <a:pt x="0" y="464661"/>
                  <a:pt x="464661" y="0"/>
                  <a:pt x="1037850" y="0"/>
                </a:cubicBezTo>
                <a:lnTo>
                  <a:pt x="1037850" y="0"/>
                </a:lnTo>
                <a:cubicBezTo>
                  <a:pt x="1313105" y="0"/>
                  <a:pt x="1577086" y="109344"/>
                  <a:pt x="1771720" y="303979"/>
                </a:cubicBezTo>
                <a:cubicBezTo>
                  <a:pt x="1966355" y="498613"/>
                  <a:pt x="2075700" y="762595"/>
                  <a:pt x="2075700" y="1037849"/>
                </a:cubicBezTo>
                <a:lnTo>
                  <a:pt x="2075700" y="1037849"/>
                </a:lnTo>
                <a:cubicBezTo>
                  <a:pt x="2075700" y="1611038"/>
                  <a:pt x="1611039" y="2075699"/>
                  <a:pt x="1037850" y="2075699"/>
                </a:cubicBezTo>
                <a:lnTo>
                  <a:pt x="1037850" y="2075699"/>
                </a:lnTo>
                <a:cubicBezTo>
                  <a:pt x="464661" y="2075699"/>
                  <a:pt x="0" y="1611038"/>
                  <a:pt x="0" y="103784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048299" y="1400525"/>
            <a:ext cx="2094750" cy="2094749"/>
          </a:xfrm>
          <a:custGeom>
            <a:avLst/>
            <a:gdLst>
              <a:gd name="connsiteX0" fmla="*/ 9525 w 2094750"/>
              <a:gd name="connsiteY0" fmla="*/ 1047374 h 2094749"/>
              <a:gd name="connsiteX1" fmla="*/ 9525 w 2094750"/>
              <a:gd name="connsiteY1" fmla="*/ 1047374 h 2094749"/>
              <a:gd name="connsiteX2" fmla="*/ 1047375 w 2094750"/>
              <a:gd name="connsiteY2" fmla="*/ 9525 h 2094749"/>
              <a:gd name="connsiteX3" fmla="*/ 1047375 w 2094750"/>
              <a:gd name="connsiteY3" fmla="*/ 9525 h 2094749"/>
              <a:gd name="connsiteX4" fmla="*/ 1781245 w 2094750"/>
              <a:gd name="connsiteY4" fmla="*/ 313504 h 2094749"/>
              <a:gd name="connsiteX5" fmla="*/ 2085225 w 2094750"/>
              <a:gd name="connsiteY5" fmla="*/ 1047374 h 2094749"/>
              <a:gd name="connsiteX6" fmla="*/ 2085225 w 2094750"/>
              <a:gd name="connsiteY6" fmla="*/ 1047374 h 2094749"/>
              <a:gd name="connsiteX7" fmla="*/ 1047375 w 2094750"/>
              <a:gd name="connsiteY7" fmla="*/ 2085224 h 2094749"/>
              <a:gd name="connsiteX8" fmla="*/ 1047375 w 2094750"/>
              <a:gd name="connsiteY8" fmla="*/ 2085224 h 2094749"/>
              <a:gd name="connsiteX9" fmla="*/ 9525 w 2094750"/>
              <a:gd name="connsiteY9" fmla="*/ 1047374 h 2094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094750" h="2094749">
                <a:moveTo>
                  <a:pt x="9525" y="1047374"/>
                </a:moveTo>
                <a:lnTo>
                  <a:pt x="9525" y="1047374"/>
                </a:lnTo>
                <a:cubicBezTo>
                  <a:pt x="9525" y="474186"/>
                  <a:pt x="474186" y="9525"/>
                  <a:pt x="1047375" y="9525"/>
                </a:cubicBezTo>
                <a:lnTo>
                  <a:pt x="1047375" y="9525"/>
                </a:lnTo>
                <a:cubicBezTo>
                  <a:pt x="1322630" y="9525"/>
                  <a:pt x="1586611" y="118869"/>
                  <a:pt x="1781245" y="313504"/>
                </a:cubicBezTo>
                <a:cubicBezTo>
                  <a:pt x="1975880" y="508138"/>
                  <a:pt x="2085225" y="772120"/>
                  <a:pt x="2085225" y="1047374"/>
                </a:cubicBezTo>
                <a:lnTo>
                  <a:pt x="2085225" y="1047374"/>
                </a:lnTo>
                <a:cubicBezTo>
                  <a:pt x="2085225" y="1620563"/>
                  <a:pt x="1620564" y="2085224"/>
                  <a:pt x="1047375" y="2085224"/>
                </a:cubicBezTo>
                <a:lnTo>
                  <a:pt x="1047375" y="2085224"/>
                </a:lnTo>
                <a:cubicBezTo>
                  <a:pt x="474186" y="2085224"/>
                  <a:pt x="9525" y="1620563"/>
                  <a:pt x="9525" y="104737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5507813" y="2302749"/>
            <a:ext cx="294500" cy="636688"/>
          </a:xfrm>
          <a:custGeom>
            <a:avLst/>
            <a:gdLst>
              <a:gd name="connsiteX0" fmla="*/ 9525 w 294500"/>
              <a:gd name="connsiteY0" fmla="*/ 9525 h 636688"/>
              <a:gd name="connsiteX1" fmla="*/ 9525 w 294500"/>
              <a:gd name="connsiteY1" fmla="*/ 627163 h 636688"/>
              <a:gd name="connsiteX2" fmla="*/ 284975 w 294500"/>
              <a:gd name="connsiteY2" fmla="*/ 627163 h 636688"/>
              <a:gd name="connsiteX3" fmla="*/ 284975 w 294500"/>
              <a:gd name="connsiteY3" fmla="*/ 9525 h 636688"/>
              <a:gd name="connsiteX4" fmla="*/ 9525 w 294500"/>
              <a:gd name="connsiteY4" fmla="*/ 9525 h 636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4500" h="636688">
                <a:moveTo>
                  <a:pt x="9525" y="9525"/>
                </a:moveTo>
                <a:lnTo>
                  <a:pt x="9525" y="627163"/>
                </a:lnTo>
                <a:lnTo>
                  <a:pt x="284975" y="627163"/>
                </a:lnTo>
                <a:lnTo>
                  <a:pt x="284975" y="9525"/>
                </a:lnTo>
                <a:lnTo>
                  <a:pt x="9525" y="95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5627590" y="2372929"/>
            <a:ext cx="118312" cy="118243"/>
          </a:xfrm>
          <a:custGeom>
            <a:avLst/>
            <a:gdLst>
              <a:gd name="connsiteX0" fmla="*/ 59121 w 118312"/>
              <a:gd name="connsiteY0" fmla="*/ 108718 h 118243"/>
              <a:gd name="connsiteX1" fmla="*/ 59121 w 118312"/>
              <a:gd name="connsiteY1" fmla="*/ 108718 h 118243"/>
              <a:gd name="connsiteX2" fmla="*/ 48864 w 118312"/>
              <a:gd name="connsiteY2" fmla="*/ 107032 h 118243"/>
              <a:gd name="connsiteX3" fmla="*/ 40294 w 118312"/>
              <a:gd name="connsiteY3" fmla="*/ 105346 h 118243"/>
              <a:gd name="connsiteX4" fmla="*/ 31793 w 118312"/>
              <a:gd name="connsiteY4" fmla="*/ 100217 h 118243"/>
              <a:gd name="connsiteX5" fmla="*/ 24909 w 118312"/>
              <a:gd name="connsiteY5" fmla="*/ 95019 h 118243"/>
              <a:gd name="connsiteX6" fmla="*/ 18095 w 118312"/>
              <a:gd name="connsiteY6" fmla="*/ 86519 h 118243"/>
              <a:gd name="connsiteX7" fmla="*/ 12967 w 118312"/>
              <a:gd name="connsiteY7" fmla="*/ 77948 h 118243"/>
              <a:gd name="connsiteX8" fmla="*/ 11210 w 118312"/>
              <a:gd name="connsiteY8" fmla="*/ 69378 h 118243"/>
              <a:gd name="connsiteX9" fmla="*/ 9525 w 118312"/>
              <a:gd name="connsiteY9" fmla="*/ 59121 h 118243"/>
              <a:gd name="connsiteX10" fmla="*/ 9525 w 118312"/>
              <a:gd name="connsiteY10" fmla="*/ 59121 h 118243"/>
              <a:gd name="connsiteX11" fmla="*/ 11210 w 118312"/>
              <a:gd name="connsiteY11" fmla="*/ 48865 h 118243"/>
              <a:gd name="connsiteX12" fmla="*/ 12967 w 118312"/>
              <a:gd name="connsiteY12" fmla="*/ 40294 h 118243"/>
              <a:gd name="connsiteX13" fmla="*/ 18095 w 118312"/>
              <a:gd name="connsiteY13" fmla="*/ 31724 h 118243"/>
              <a:gd name="connsiteX14" fmla="*/ 24909 w 118312"/>
              <a:gd name="connsiteY14" fmla="*/ 24909 h 118243"/>
              <a:gd name="connsiteX15" fmla="*/ 31793 w 118312"/>
              <a:gd name="connsiteY15" fmla="*/ 18025 h 118243"/>
              <a:gd name="connsiteX16" fmla="*/ 40294 w 118312"/>
              <a:gd name="connsiteY16" fmla="*/ 14653 h 118243"/>
              <a:gd name="connsiteX17" fmla="*/ 48864 w 118312"/>
              <a:gd name="connsiteY17" fmla="*/ 11211 h 118243"/>
              <a:gd name="connsiteX18" fmla="*/ 59121 w 118312"/>
              <a:gd name="connsiteY18" fmla="*/ 9525 h 118243"/>
              <a:gd name="connsiteX19" fmla="*/ 59121 w 118312"/>
              <a:gd name="connsiteY19" fmla="*/ 9525 h 118243"/>
              <a:gd name="connsiteX20" fmla="*/ 69377 w 118312"/>
              <a:gd name="connsiteY20" fmla="*/ 11211 h 118243"/>
              <a:gd name="connsiteX21" fmla="*/ 77948 w 118312"/>
              <a:gd name="connsiteY21" fmla="*/ 14653 h 118243"/>
              <a:gd name="connsiteX22" fmla="*/ 86519 w 118312"/>
              <a:gd name="connsiteY22" fmla="*/ 18025 h 118243"/>
              <a:gd name="connsiteX23" fmla="*/ 93333 w 118312"/>
              <a:gd name="connsiteY23" fmla="*/ 24909 h 118243"/>
              <a:gd name="connsiteX24" fmla="*/ 100217 w 118312"/>
              <a:gd name="connsiteY24" fmla="*/ 31724 h 118243"/>
              <a:gd name="connsiteX25" fmla="*/ 105345 w 118312"/>
              <a:gd name="connsiteY25" fmla="*/ 40294 h 118243"/>
              <a:gd name="connsiteX26" fmla="*/ 107031 w 118312"/>
              <a:gd name="connsiteY26" fmla="*/ 48865 h 118243"/>
              <a:gd name="connsiteX27" fmla="*/ 108787 w 118312"/>
              <a:gd name="connsiteY27" fmla="*/ 59121 h 118243"/>
              <a:gd name="connsiteX28" fmla="*/ 108787 w 118312"/>
              <a:gd name="connsiteY28" fmla="*/ 59121 h 118243"/>
              <a:gd name="connsiteX29" fmla="*/ 107031 w 118312"/>
              <a:gd name="connsiteY29" fmla="*/ 69378 h 118243"/>
              <a:gd name="connsiteX30" fmla="*/ 105345 w 118312"/>
              <a:gd name="connsiteY30" fmla="*/ 77948 h 118243"/>
              <a:gd name="connsiteX31" fmla="*/ 100217 w 118312"/>
              <a:gd name="connsiteY31" fmla="*/ 86519 h 118243"/>
              <a:gd name="connsiteX32" fmla="*/ 93333 w 118312"/>
              <a:gd name="connsiteY32" fmla="*/ 95019 h 118243"/>
              <a:gd name="connsiteX33" fmla="*/ 86519 w 118312"/>
              <a:gd name="connsiteY33" fmla="*/ 100217 h 118243"/>
              <a:gd name="connsiteX34" fmla="*/ 77948 w 118312"/>
              <a:gd name="connsiteY34" fmla="*/ 105346 h 118243"/>
              <a:gd name="connsiteX35" fmla="*/ 69377 w 118312"/>
              <a:gd name="connsiteY35" fmla="*/ 107032 h 118243"/>
              <a:gd name="connsiteX36" fmla="*/ 59121 w 118312"/>
              <a:gd name="connsiteY36" fmla="*/ 108718 h 118243"/>
              <a:gd name="connsiteX37" fmla="*/ 59121 w 118312"/>
              <a:gd name="connsiteY37" fmla="*/ 108718 h 1182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18312" h="118243">
                <a:moveTo>
                  <a:pt x="59121" y="108718"/>
                </a:moveTo>
                <a:lnTo>
                  <a:pt x="59121" y="108718"/>
                </a:lnTo>
                <a:lnTo>
                  <a:pt x="48864" y="107032"/>
                </a:lnTo>
                <a:lnTo>
                  <a:pt x="40294" y="105346"/>
                </a:lnTo>
                <a:lnTo>
                  <a:pt x="31793" y="100217"/>
                </a:lnTo>
                <a:lnTo>
                  <a:pt x="24909" y="95019"/>
                </a:lnTo>
                <a:lnTo>
                  <a:pt x="18095" y="86519"/>
                </a:lnTo>
                <a:lnTo>
                  <a:pt x="12967" y="77948"/>
                </a:lnTo>
                <a:lnTo>
                  <a:pt x="11210" y="69378"/>
                </a:lnTo>
                <a:lnTo>
                  <a:pt x="9525" y="59121"/>
                </a:lnTo>
                <a:lnTo>
                  <a:pt x="9525" y="59121"/>
                </a:lnTo>
                <a:lnTo>
                  <a:pt x="11210" y="48865"/>
                </a:lnTo>
                <a:lnTo>
                  <a:pt x="12967" y="40294"/>
                </a:lnTo>
                <a:lnTo>
                  <a:pt x="18095" y="31724"/>
                </a:lnTo>
                <a:lnTo>
                  <a:pt x="24909" y="24909"/>
                </a:lnTo>
                <a:lnTo>
                  <a:pt x="31793" y="18025"/>
                </a:lnTo>
                <a:lnTo>
                  <a:pt x="40294" y="14653"/>
                </a:lnTo>
                <a:lnTo>
                  <a:pt x="48864" y="11211"/>
                </a:lnTo>
                <a:lnTo>
                  <a:pt x="59121" y="9525"/>
                </a:lnTo>
                <a:lnTo>
                  <a:pt x="59121" y="9525"/>
                </a:lnTo>
                <a:lnTo>
                  <a:pt x="69377" y="11211"/>
                </a:lnTo>
                <a:lnTo>
                  <a:pt x="77948" y="14653"/>
                </a:lnTo>
                <a:lnTo>
                  <a:pt x="86519" y="18025"/>
                </a:lnTo>
                <a:lnTo>
                  <a:pt x="93333" y="24909"/>
                </a:lnTo>
                <a:lnTo>
                  <a:pt x="100217" y="31724"/>
                </a:lnTo>
                <a:lnTo>
                  <a:pt x="105345" y="40294"/>
                </a:lnTo>
                <a:lnTo>
                  <a:pt x="107031" y="48865"/>
                </a:lnTo>
                <a:lnTo>
                  <a:pt x="108787" y="59121"/>
                </a:lnTo>
                <a:lnTo>
                  <a:pt x="108787" y="59121"/>
                </a:lnTo>
                <a:lnTo>
                  <a:pt x="107031" y="69378"/>
                </a:lnTo>
                <a:lnTo>
                  <a:pt x="105345" y="77948"/>
                </a:lnTo>
                <a:lnTo>
                  <a:pt x="100217" y="86519"/>
                </a:lnTo>
                <a:lnTo>
                  <a:pt x="93333" y="95019"/>
                </a:lnTo>
                <a:lnTo>
                  <a:pt x="86519" y="100217"/>
                </a:lnTo>
                <a:lnTo>
                  <a:pt x="77948" y="105346"/>
                </a:lnTo>
                <a:lnTo>
                  <a:pt x="69377" y="107032"/>
                </a:lnTo>
                <a:lnTo>
                  <a:pt x="59121" y="108718"/>
                </a:lnTo>
                <a:lnTo>
                  <a:pt x="59121" y="1087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5813372" y="1899977"/>
            <a:ext cx="860562" cy="1088102"/>
          </a:xfrm>
          <a:custGeom>
            <a:avLst/>
            <a:gdLst>
              <a:gd name="connsiteX0" fmla="*/ 0 w 860562"/>
              <a:gd name="connsiteY0" fmla="*/ 940998 h 1088102"/>
              <a:gd name="connsiteX1" fmla="*/ 106077 w 860562"/>
              <a:gd name="connsiteY1" fmla="*/ 940998 h 1088102"/>
              <a:gd name="connsiteX2" fmla="*/ 106077 w 860562"/>
              <a:gd name="connsiteY2" fmla="*/ 940998 h 1088102"/>
              <a:gd name="connsiteX3" fmla="*/ 140289 w 860562"/>
              <a:gd name="connsiteY3" fmla="*/ 958069 h 1088102"/>
              <a:gd name="connsiteX4" fmla="*/ 188199 w 860562"/>
              <a:gd name="connsiteY4" fmla="*/ 978652 h 1088102"/>
              <a:gd name="connsiteX5" fmla="*/ 249739 w 860562"/>
              <a:gd name="connsiteY5" fmla="*/ 1002608 h 1088102"/>
              <a:gd name="connsiteX6" fmla="*/ 318232 w 860562"/>
              <a:gd name="connsiteY6" fmla="*/ 1028249 h 1088102"/>
              <a:gd name="connsiteX7" fmla="*/ 391784 w 860562"/>
              <a:gd name="connsiteY7" fmla="*/ 1050518 h 1088102"/>
              <a:gd name="connsiteX8" fmla="*/ 429437 w 860562"/>
              <a:gd name="connsiteY8" fmla="*/ 1060774 h 1088102"/>
              <a:gd name="connsiteX9" fmla="*/ 467092 w 860562"/>
              <a:gd name="connsiteY9" fmla="*/ 1069275 h 1088102"/>
              <a:gd name="connsiteX10" fmla="*/ 502989 w 860562"/>
              <a:gd name="connsiteY10" fmla="*/ 1077845 h 1088102"/>
              <a:gd name="connsiteX11" fmla="*/ 538887 w 860562"/>
              <a:gd name="connsiteY11" fmla="*/ 1082974 h 1088102"/>
              <a:gd name="connsiteX12" fmla="*/ 571413 w 860562"/>
              <a:gd name="connsiteY12" fmla="*/ 1086416 h 1088102"/>
              <a:gd name="connsiteX13" fmla="*/ 603939 w 860562"/>
              <a:gd name="connsiteY13" fmla="*/ 1088102 h 1088102"/>
              <a:gd name="connsiteX14" fmla="*/ 603939 w 860562"/>
              <a:gd name="connsiteY14" fmla="*/ 1088102 h 1088102"/>
              <a:gd name="connsiteX15" fmla="*/ 658664 w 860562"/>
              <a:gd name="connsiteY15" fmla="*/ 1088102 h 1088102"/>
              <a:gd name="connsiteX16" fmla="*/ 687747 w 860562"/>
              <a:gd name="connsiteY16" fmla="*/ 1086416 h 1088102"/>
              <a:gd name="connsiteX17" fmla="*/ 715145 w 860562"/>
              <a:gd name="connsiteY17" fmla="*/ 1082974 h 1088102"/>
              <a:gd name="connsiteX18" fmla="*/ 739099 w 860562"/>
              <a:gd name="connsiteY18" fmla="*/ 1076159 h 1088102"/>
              <a:gd name="connsiteX19" fmla="*/ 751043 w 860562"/>
              <a:gd name="connsiteY19" fmla="*/ 1072717 h 1088102"/>
              <a:gd name="connsiteX20" fmla="*/ 759612 w 860562"/>
              <a:gd name="connsiteY20" fmla="*/ 1069275 h 1088102"/>
              <a:gd name="connsiteX21" fmla="*/ 768183 w 860562"/>
              <a:gd name="connsiteY21" fmla="*/ 1064147 h 1088102"/>
              <a:gd name="connsiteX22" fmla="*/ 774997 w 860562"/>
              <a:gd name="connsiteY22" fmla="*/ 1057332 h 1088102"/>
              <a:gd name="connsiteX23" fmla="*/ 778440 w 860562"/>
              <a:gd name="connsiteY23" fmla="*/ 1050518 h 1088102"/>
              <a:gd name="connsiteX24" fmla="*/ 781883 w 860562"/>
              <a:gd name="connsiteY24" fmla="*/ 1041948 h 1088102"/>
              <a:gd name="connsiteX25" fmla="*/ 787010 w 860562"/>
              <a:gd name="connsiteY25" fmla="*/ 992281 h 1088102"/>
              <a:gd name="connsiteX26" fmla="*/ 787010 w 860562"/>
              <a:gd name="connsiteY26" fmla="*/ 992281 h 1088102"/>
              <a:gd name="connsiteX27" fmla="*/ 785324 w 860562"/>
              <a:gd name="connsiteY27" fmla="*/ 980338 h 1088102"/>
              <a:gd name="connsiteX28" fmla="*/ 781883 w 860562"/>
              <a:gd name="connsiteY28" fmla="*/ 970082 h 1088102"/>
              <a:gd name="connsiteX29" fmla="*/ 774997 w 860562"/>
              <a:gd name="connsiteY29" fmla="*/ 959825 h 1088102"/>
              <a:gd name="connsiteX30" fmla="*/ 764740 w 860562"/>
              <a:gd name="connsiteY30" fmla="*/ 951255 h 1088102"/>
              <a:gd name="connsiteX31" fmla="*/ 764740 w 860562"/>
              <a:gd name="connsiteY31" fmla="*/ 951255 h 1088102"/>
              <a:gd name="connsiteX32" fmla="*/ 773312 w 860562"/>
              <a:gd name="connsiteY32" fmla="*/ 949569 h 1088102"/>
              <a:gd name="connsiteX33" fmla="*/ 781883 w 860562"/>
              <a:gd name="connsiteY33" fmla="*/ 946126 h 1088102"/>
              <a:gd name="connsiteX34" fmla="*/ 790453 w 860562"/>
              <a:gd name="connsiteY34" fmla="*/ 942684 h 1088102"/>
              <a:gd name="connsiteX35" fmla="*/ 797266 w 860562"/>
              <a:gd name="connsiteY35" fmla="*/ 935870 h 1088102"/>
              <a:gd name="connsiteX36" fmla="*/ 802395 w 860562"/>
              <a:gd name="connsiteY36" fmla="*/ 928985 h 1088102"/>
              <a:gd name="connsiteX37" fmla="*/ 807523 w 860562"/>
              <a:gd name="connsiteY37" fmla="*/ 920485 h 1088102"/>
              <a:gd name="connsiteX38" fmla="*/ 810966 w 860562"/>
              <a:gd name="connsiteY38" fmla="*/ 910158 h 1088102"/>
              <a:gd name="connsiteX39" fmla="*/ 812651 w 860562"/>
              <a:gd name="connsiteY39" fmla="*/ 901658 h 1088102"/>
              <a:gd name="connsiteX40" fmla="*/ 817780 w 860562"/>
              <a:gd name="connsiteY40" fmla="*/ 840049 h 1088102"/>
              <a:gd name="connsiteX41" fmla="*/ 817780 w 860562"/>
              <a:gd name="connsiteY41" fmla="*/ 840049 h 1088102"/>
              <a:gd name="connsiteX42" fmla="*/ 817780 w 860562"/>
              <a:gd name="connsiteY42" fmla="*/ 831479 h 1088102"/>
              <a:gd name="connsiteX43" fmla="*/ 817780 w 860562"/>
              <a:gd name="connsiteY43" fmla="*/ 824664 h 1088102"/>
              <a:gd name="connsiteX44" fmla="*/ 816094 w 860562"/>
              <a:gd name="connsiteY44" fmla="*/ 816094 h 1088102"/>
              <a:gd name="connsiteX45" fmla="*/ 812651 w 860562"/>
              <a:gd name="connsiteY45" fmla="*/ 809280 h 1088102"/>
              <a:gd name="connsiteX46" fmla="*/ 804081 w 860562"/>
              <a:gd name="connsiteY46" fmla="*/ 797267 h 1088102"/>
              <a:gd name="connsiteX47" fmla="*/ 798952 w 860562"/>
              <a:gd name="connsiteY47" fmla="*/ 792139 h 1088102"/>
              <a:gd name="connsiteX48" fmla="*/ 793825 w 860562"/>
              <a:gd name="connsiteY48" fmla="*/ 787010 h 1088102"/>
              <a:gd name="connsiteX49" fmla="*/ 793825 w 860562"/>
              <a:gd name="connsiteY49" fmla="*/ 787010 h 1088102"/>
              <a:gd name="connsiteX50" fmla="*/ 802395 w 860562"/>
              <a:gd name="connsiteY50" fmla="*/ 785324 h 1088102"/>
              <a:gd name="connsiteX51" fmla="*/ 809280 w 860562"/>
              <a:gd name="connsiteY51" fmla="*/ 781882 h 1088102"/>
              <a:gd name="connsiteX52" fmla="*/ 816094 w 860562"/>
              <a:gd name="connsiteY52" fmla="*/ 776754 h 1088102"/>
              <a:gd name="connsiteX53" fmla="*/ 822908 w 860562"/>
              <a:gd name="connsiteY53" fmla="*/ 769869 h 1088102"/>
              <a:gd name="connsiteX54" fmla="*/ 828036 w 860562"/>
              <a:gd name="connsiteY54" fmla="*/ 763055 h 1088102"/>
              <a:gd name="connsiteX55" fmla="*/ 831478 w 860562"/>
              <a:gd name="connsiteY55" fmla="*/ 756241 h 1088102"/>
              <a:gd name="connsiteX56" fmla="*/ 834921 w 860562"/>
              <a:gd name="connsiteY56" fmla="*/ 747670 h 1088102"/>
              <a:gd name="connsiteX57" fmla="*/ 836607 w 860562"/>
              <a:gd name="connsiteY57" fmla="*/ 737414 h 1088102"/>
              <a:gd name="connsiteX58" fmla="*/ 841735 w 860562"/>
              <a:gd name="connsiteY58" fmla="*/ 677491 h 1088102"/>
              <a:gd name="connsiteX59" fmla="*/ 841735 w 860562"/>
              <a:gd name="connsiteY59" fmla="*/ 677491 h 1088102"/>
              <a:gd name="connsiteX60" fmla="*/ 841735 w 860562"/>
              <a:gd name="connsiteY60" fmla="*/ 668920 h 1088102"/>
              <a:gd name="connsiteX61" fmla="*/ 841735 w 860562"/>
              <a:gd name="connsiteY61" fmla="*/ 660420 h 1088102"/>
              <a:gd name="connsiteX62" fmla="*/ 840050 w 860562"/>
              <a:gd name="connsiteY62" fmla="*/ 651849 h 1088102"/>
              <a:gd name="connsiteX63" fmla="*/ 836607 w 860562"/>
              <a:gd name="connsiteY63" fmla="*/ 644965 h 1088102"/>
              <a:gd name="connsiteX64" fmla="*/ 833164 w 860562"/>
              <a:gd name="connsiteY64" fmla="*/ 638150 h 1088102"/>
              <a:gd name="connsiteX65" fmla="*/ 828036 w 860562"/>
              <a:gd name="connsiteY65" fmla="*/ 633022 h 1088102"/>
              <a:gd name="connsiteX66" fmla="*/ 822908 w 860562"/>
              <a:gd name="connsiteY66" fmla="*/ 627894 h 1088102"/>
              <a:gd name="connsiteX67" fmla="*/ 816094 w 860562"/>
              <a:gd name="connsiteY67" fmla="*/ 622766 h 1088102"/>
              <a:gd name="connsiteX68" fmla="*/ 816094 w 860562"/>
              <a:gd name="connsiteY68" fmla="*/ 622766 h 1088102"/>
              <a:gd name="connsiteX69" fmla="*/ 822908 w 860562"/>
              <a:gd name="connsiteY69" fmla="*/ 621009 h 1088102"/>
              <a:gd name="connsiteX70" fmla="*/ 829792 w 860562"/>
              <a:gd name="connsiteY70" fmla="*/ 615881 h 1088102"/>
              <a:gd name="connsiteX71" fmla="*/ 836607 w 860562"/>
              <a:gd name="connsiteY71" fmla="*/ 610753 h 1088102"/>
              <a:gd name="connsiteX72" fmla="*/ 841735 w 860562"/>
              <a:gd name="connsiteY72" fmla="*/ 605625 h 1088102"/>
              <a:gd name="connsiteX73" fmla="*/ 846863 w 860562"/>
              <a:gd name="connsiteY73" fmla="*/ 598810 h 1088102"/>
              <a:gd name="connsiteX74" fmla="*/ 850306 w 860562"/>
              <a:gd name="connsiteY74" fmla="*/ 591926 h 1088102"/>
              <a:gd name="connsiteX75" fmla="*/ 851992 w 860562"/>
              <a:gd name="connsiteY75" fmla="*/ 583426 h 1088102"/>
              <a:gd name="connsiteX76" fmla="*/ 853747 w 860562"/>
              <a:gd name="connsiteY76" fmla="*/ 574855 h 1088102"/>
              <a:gd name="connsiteX77" fmla="*/ 860562 w 860562"/>
              <a:gd name="connsiteY77" fmla="*/ 513246 h 1088102"/>
              <a:gd name="connsiteX78" fmla="*/ 860562 w 860562"/>
              <a:gd name="connsiteY78" fmla="*/ 513246 h 1088102"/>
              <a:gd name="connsiteX79" fmla="*/ 858876 w 860562"/>
              <a:gd name="connsiteY79" fmla="*/ 504675 h 1088102"/>
              <a:gd name="connsiteX80" fmla="*/ 857120 w 860562"/>
              <a:gd name="connsiteY80" fmla="*/ 496175 h 1088102"/>
              <a:gd name="connsiteX81" fmla="*/ 853747 w 860562"/>
              <a:gd name="connsiteY81" fmla="*/ 489291 h 1088102"/>
              <a:gd name="connsiteX82" fmla="*/ 850306 w 860562"/>
              <a:gd name="connsiteY82" fmla="*/ 482476 h 1088102"/>
              <a:gd name="connsiteX83" fmla="*/ 845177 w 860562"/>
              <a:gd name="connsiteY83" fmla="*/ 475592 h 1088102"/>
              <a:gd name="connsiteX84" fmla="*/ 838363 w 860562"/>
              <a:gd name="connsiteY84" fmla="*/ 470464 h 1088102"/>
              <a:gd name="connsiteX85" fmla="*/ 822908 w 860562"/>
              <a:gd name="connsiteY85" fmla="*/ 460207 h 1088102"/>
              <a:gd name="connsiteX86" fmla="*/ 805837 w 860562"/>
              <a:gd name="connsiteY86" fmla="*/ 451637 h 1088102"/>
              <a:gd name="connsiteX87" fmla="*/ 785324 w 860562"/>
              <a:gd name="connsiteY87" fmla="*/ 444823 h 1088102"/>
              <a:gd name="connsiteX88" fmla="*/ 763055 w 860562"/>
              <a:gd name="connsiteY88" fmla="*/ 439694 h 1088102"/>
              <a:gd name="connsiteX89" fmla="*/ 740786 w 860562"/>
              <a:gd name="connsiteY89" fmla="*/ 436252 h 1088102"/>
              <a:gd name="connsiteX90" fmla="*/ 740786 w 860562"/>
              <a:gd name="connsiteY90" fmla="*/ 436252 h 1088102"/>
              <a:gd name="connsiteX91" fmla="*/ 692875 w 860562"/>
              <a:gd name="connsiteY91" fmla="*/ 429438 h 1088102"/>
              <a:gd name="connsiteX92" fmla="*/ 619323 w 860562"/>
              <a:gd name="connsiteY92" fmla="*/ 422553 h 1088102"/>
              <a:gd name="connsiteX93" fmla="*/ 532073 w 860562"/>
              <a:gd name="connsiteY93" fmla="*/ 417425 h 1088102"/>
              <a:gd name="connsiteX94" fmla="*/ 443136 w 860562"/>
              <a:gd name="connsiteY94" fmla="*/ 412297 h 1088102"/>
              <a:gd name="connsiteX95" fmla="*/ 443136 w 860562"/>
              <a:gd name="connsiteY95" fmla="*/ 412297 h 1088102"/>
              <a:gd name="connsiteX96" fmla="*/ 455079 w 860562"/>
              <a:gd name="connsiteY96" fmla="*/ 391784 h 1088102"/>
              <a:gd name="connsiteX97" fmla="*/ 465336 w 860562"/>
              <a:gd name="connsiteY97" fmla="*/ 367829 h 1088102"/>
              <a:gd name="connsiteX98" fmla="*/ 475592 w 860562"/>
              <a:gd name="connsiteY98" fmla="*/ 342187 h 1088102"/>
              <a:gd name="connsiteX99" fmla="*/ 482477 w 860562"/>
              <a:gd name="connsiteY99" fmla="*/ 314790 h 1088102"/>
              <a:gd name="connsiteX100" fmla="*/ 489291 w 860562"/>
              <a:gd name="connsiteY100" fmla="*/ 287392 h 1088102"/>
              <a:gd name="connsiteX101" fmla="*/ 496175 w 860562"/>
              <a:gd name="connsiteY101" fmla="*/ 258309 h 1088102"/>
              <a:gd name="connsiteX102" fmla="*/ 502989 w 860562"/>
              <a:gd name="connsiteY102" fmla="*/ 201898 h 1088102"/>
              <a:gd name="connsiteX103" fmla="*/ 508118 w 860562"/>
              <a:gd name="connsiteY103" fmla="*/ 150545 h 1088102"/>
              <a:gd name="connsiteX104" fmla="*/ 511560 w 860562"/>
              <a:gd name="connsiteY104" fmla="*/ 107763 h 1088102"/>
              <a:gd name="connsiteX105" fmla="*/ 511560 w 860562"/>
              <a:gd name="connsiteY105" fmla="*/ 68423 h 1088102"/>
              <a:gd name="connsiteX106" fmla="*/ 511560 w 860562"/>
              <a:gd name="connsiteY106" fmla="*/ 68423 h 1088102"/>
              <a:gd name="connsiteX107" fmla="*/ 511560 w 860562"/>
              <a:gd name="connsiteY107" fmla="*/ 56410 h 1088102"/>
              <a:gd name="connsiteX108" fmla="*/ 506432 w 860562"/>
              <a:gd name="connsiteY108" fmla="*/ 42712 h 1088102"/>
              <a:gd name="connsiteX109" fmla="*/ 501304 w 860562"/>
              <a:gd name="connsiteY109" fmla="*/ 32455 h 1088102"/>
              <a:gd name="connsiteX110" fmla="*/ 492733 w 860562"/>
              <a:gd name="connsiteY110" fmla="*/ 22199 h 1088102"/>
              <a:gd name="connsiteX111" fmla="*/ 482477 w 860562"/>
              <a:gd name="connsiteY111" fmla="*/ 11942 h 1088102"/>
              <a:gd name="connsiteX112" fmla="*/ 470464 w 860562"/>
              <a:gd name="connsiteY112" fmla="*/ 6814 h 1088102"/>
              <a:gd name="connsiteX113" fmla="*/ 456765 w 860562"/>
              <a:gd name="connsiteY113" fmla="*/ 1685 h 1088102"/>
              <a:gd name="connsiteX114" fmla="*/ 443136 w 860562"/>
              <a:gd name="connsiteY114" fmla="*/ 0 h 1088102"/>
              <a:gd name="connsiteX115" fmla="*/ 443136 w 860562"/>
              <a:gd name="connsiteY115" fmla="*/ 0 h 1088102"/>
              <a:gd name="connsiteX116" fmla="*/ 417425 w 860562"/>
              <a:gd name="connsiteY116" fmla="*/ 1685 h 1088102"/>
              <a:gd name="connsiteX117" fmla="*/ 400355 w 860562"/>
              <a:gd name="connsiteY117" fmla="*/ 5128 h 1088102"/>
              <a:gd name="connsiteX118" fmla="*/ 386655 w 860562"/>
              <a:gd name="connsiteY118" fmla="*/ 10256 h 1088102"/>
              <a:gd name="connsiteX119" fmla="*/ 376399 w 860562"/>
              <a:gd name="connsiteY119" fmla="*/ 15384 h 1088102"/>
              <a:gd name="connsiteX120" fmla="*/ 376399 w 860562"/>
              <a:gd name="connsiteY120" fmla="*/ 15384 h 1088102"/>
              <a:gd name="connsiteX121" fmla="*/ 349002 w 860562"/>
              <a:gd name="connsiteY121" fmla="*/ 102635 h 1088102"/>
              <a:gd name="connsiteX122" fmla="*/ 335303 w 860562"/>
              <a:gd name="connsiteY122" fmla="*/ 141975 h 1088102"/>
              <a:gd name="connsiteX123" fmla="*/ 321604 w 860562"/>
              <a:gd name="connsiteY123" fmla="*/ 177943 h 1088102"/>
              <a:gd name="connsiteX124" fmla="*/ 307975 w 860562"/>
              <a:gd name="connsiteY124" fmla="*/ 210398 h 1088102"/>
              <a:gd name="connsiteX125" fmla="*/ 294276 w 860562"/>
              <a:gd name="connsiteY125" fmla="*/ 237796 h 1088102"/>
              <a:gd name="connsiteX126" fmla="*/ 282264 w 860562"/>
              <a:gd name="connsiteY126" fmla="*/ 258309 h 1088102"/>
              <a:gd name="connsiteX127" fmla="*/ 272007 w 860562"/>
              <a:gd name="connsiteY127" fmla="*/ 275450 h 1088102"/>
              <a:gd name="connsiteX128" fmla="*/ 272007 w 860562"/>
              <a:gd name="connsiteY128" fmla="*/ 275450 h 1088102"/>
              <a:gd name="connsiteX129" fmla="*/ 256623 w 860562"/>
              <a:gd name="connsiteY129" fmla="*/ 290834 h 1088102"/>
              <a:gd name="connsiteX130" fmla="*/ 232667 w 860562"/>
              <a:gd name="connsiteY130" fmla="*/ 314790 h 1088102"/>
              <a:gd name="connsiteX131" fmla="*/ 176186 w 860562"/>
              <a:gd name="connsiteY131" fmla="*/ 367829 h 1088102"/>
              <a:gd name="connsiteX132" fmla="*/ 100949 w 860562"/>
              <a:gd name="connsiteY132" fmla="*/ 436252 h 1088102"/>
              <a:gd name="connsiteX133" fmla="*/ 0 w 860562"/>
              <a:gd name="connsiteY133" fmla="*/ 436252 h 1088102"/>
              <a:gd name="connsiteX134" fmla="*/ 0 w 860562"/>
              <a:gd name="connsiteY134" fmla="*/ 940998 h 1088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</a:cxnLst>
            <a:rect l="l" t="t" r="r" b="b"/>
            <a:pathLst>
              <a:path w="860562" h="1088102">
                <a:moveTo>
                  <a:pt x="0" y="940998"/>
                </a:moveTo>
                <a:lnTo>
                  <a:pt x="106077" y="940998"/>
                </a:lnTo>
                <a:lnTo>
                  <a:pt x="106077" y="940998"/>
                </a:lnTo>
                <a:lnTo>
                  <a:pt x="140289" y="958069"/>
                </a:lnTo>
                <a:lnTo>
                  <a:pt x="188199" y="978652"/>
                </a:lnTo>
                <a:lnTo>
                  <a:pt x="249739" y="1002608"/>
                </a:lnTo>
                <a:lnTo>
                  <a:pt x="318232" y="1028249"/>
                </a:lnTo>
                <a:lnTo>
                  <a:pt x="391784" y="1050518"/>
                </a:lnTo>
                <a:lnTo>
                  <a:pt x="429437" y="1060774"/>
                </a:lnTo>
                <a:lnTo>
                  <a:pt x="467092" y="1069275"/>
                </a:lnTo>
                <a:lnTo>
                  <a:pt x="502989" y="1077845"/>
                </a:lnTo>
                <a:lnTo>
                  <a:pt x="538887" y="1082974"/>
                </a:lnTo>
                <a:lnTo>
                  <a:pt x="571413" y="1086416"/>
                </a:lnTo>
                <a:lnTo>
                  <a:pt x="603939" y="1088102"/>
                </a:lnTo>
                <a:lnTo>
                  <a:pt x="603939" y="1088102"/>
                </a:lnTo>
                <a:lnTo>
                  <a:pt x="658664" y="1088102"/>
                </a:lnTo>
                <a:lnTo>
                  <a:pt x="687747" y="1086416"/>
                </a:lnTo>
                <a:lnTo>
                  <a:pt x="715145" y="1082974"/>
                </a:lnTo>
                <a:lnTo>
                  <a:pt x="739099" y="1076159"/>
                </a:lnTo>
                <a:lnTo>
                  <a:pt x="751043" y="1072717"/>
                </a:lnTo>
                <a:lnTo>
                  <a:pt x="759612" y="1069275"/>
                </a:lnTo>
                <a:lnTo>
                  <a:pt x="768183" y="1064147"/>
                </a:lnTo>
                <a:lnTo>
                  <a:pt x="774997" y="1057332"/>
                </a:lnTo>
                <a:lnTo>
                  <a:pt x="778440" y="1050518"/>
                </a:lnTo>
                <a:lnTo>
                  <a:pt x="781883" y="1041948"/>
                </a:lnTo>
                <a:lnTo>
                  <a:pt x="787010" y="992281"/>
                </a:lnTo>
                <a:lnTo>
                  <a:pt x="787010" y="992281"/>
                </a:lnTo>
                <a:lnTo>
                  <a:pt x="785324" y="980338"/>
                </a:lnTo>
                <a:lnTo>
                  <a:pt x="781883" y="970082"/>
                </a:lnTo>
                <a:lnTo>
                  <a:pt x="774997" y="959825"/>
                </a:lnTo>
                <a:lnTo>
                  <a:pt x="764740" y="951255"/>
                </a:lnTo>
                <a:lnTo>
                  <a:pt x="764740" y="951255"/>
                </a:lnTo>
                <a:lnTo>
                  <a:pt x="773312" y="949569"/>
                </a:lnTo>
                <a:lnTo>
                  <a:pt x="781883" y="946126"/>
                </a:lnTo>
                <a:lnTo>
                  <a:pt x="790453" y="942684"/>
                </a:lnTo>
                <a:lnTo>
                  <a:pt x="797266" y="935870"/>
                </a:lnTo>
                <a:lnTo>
                  <a:pt x="802395" y="928985"/>
                </a:lnTo>
                <a:lnTo>
                  <a:pt x="807523" y="920485"/>
                </a:lnTo>
                <a:lnTo>
                  <a:pt x="810966" y="910158"/>
                </a:lnTo>
                <a:lnTo>
                  <a:pt x="812651" y="901658"/>
                </a:lnTo>
                <a:lnTo>
                  <a:pt x="817780" y="840049"/>
                </a:lnTo>
                <a:lnTo>
                  <a:pt x="817780" y="840049"/>
                </a:lnTo>
                <a:lnTo>
                  <a:pt x="817780" y="831479"/>
                </a:lnTo>
                <a:lnTo>
                  <a:pt x="817780" y="824664"/>
                </a:lnTo>
                <a:lnTo>
                  <a:pt x="816094" y="816094"/>
                </a:lnTo>
                <a:lnTo>
                  <a:pt x="812651" y="809280"/>
                </a:lnTo>
                <a:lnTo>
                  <a:pt x="804081" y="797267"/>
                </a:lnTo>
                <a:lnTo>
                  <a:pt x="798952" y="792139"/>
                </a:lnTo>
                <a:lnTo>
                  <a:pt x="793825" y="787010"/>
                </a:lnTo>
                <a:lnTo>
                  <a:pt x="793825" y="787010"/>
                </a:lnTo>
                <a:lnTo>
                  <a:pt x="802395" y="785324"/>
                </a:lnTo>
                <a:lnTo>
                  <a:pt x="809280" y="781882"/>
                </a:lnTo>
                <a:lnTo>
                  <a:pt x="816094" y="776754"/>
                </a:lnTo>
                <a:lnTo>
                  <a:pt x="822908" y="769869"/>
                </a:lnTo>
                <a:lnTo>
                  <a:pt x="828036" y="763055"/>
                </a:lnTo>
                <a:lnTo>
                  <a:pt x="831478" y="756241"/>
                </a:lnTo>
                <a:lnTo>
                  <a:pt x="834921" y="747670"/>
                </a:lnTo>
                <a:lnTo>
                  <a:pt x="836607" y="737414"/>
                </a:lnTo>
                <a:lnTo>
                  <a:pt x="841735" y="677491"/>
                </a:lnTo>
                <a:lnTo>
                  <a:pt x="841735" y="677491"/>
                </a:lnTo>
                <a:lnTo>
                  <a:pt x="841735" y="668920"/>
                </a:lnTo>
                <a:lnTo>
                  <a:pt x="841735" y="660420"/>
                </a:lnTo>
                <a:lnTo>
                  <a:pt x="840050" y="651849"/>
                </a:lnTo>
                <a:lnTo>
                  <a:pt x="836607" y="644965"/>
                </a:lnTo>
                <a:lnTo>
                  <a:pt x="833164" y="638150"/>
                </a:lnTo>
                <a:lnTo>
                  <a:pt x="828036" y="633022"/>
                </a:lnTo>
                <a:lnTo>
                  <a:pt x="822908" y="627894"/>
                </a:lnTo>
                <a:lnTo>
                  <a:pt x="816094" y="622766"/>
                </a:lnTo>
                <a:lnTo>
                  <a:pt x="816094" y="622766"/>
                </a:lnTo>
                <a:lnTo>
                  <a:pt x="822908" y="621009"/>
                </a:lnTo>
                <a:lnTo>
                  <a:pt x="829792" y="615881"/>
                </a:lnTo>
                <a:lnTo>
                  <a:pt x="836607" y="610753"/>
                </a:lnTo>
                <a:lnTo>
                  <a:pt x="841735" y="605625"/>
                </a:lnTo>
                <a:lnTo>
                  <a:pt x="846863" y="598810"/>
                </a:lnTo>
                <a:lnTo>
                  <a:pt x="850306" y="591926"/>
                </a:lnTo>
                <a:lnTo>
                  <a:pt x="851992" y="583426"/>
                </a:lnTo>
                <a:lnTo>
                  <a:pt x="853747" y="574855"/>
                </a:lnTo>
                <a:lnTo>
                  <a:pt x="860562" y="513246"/>
                </a:lnTo>
                <a:lnTo>
                  <a:pt x="860562" y="513246"/>
                </a:lnTo>
                <a:lnTo>
                  <a:pt x="858876" y="504675"/>
                </a:lnTo>
                <a:lnTo>
                  <a:pt x="857120" y="496175"/>
                </a:lnTo>
                <a:lnTo>
                  <a:pt x="853747" y="489291"/>
                </a:lnTo>
                <a:lnTo>
                  <a:pt x="850306" y="482476"/>
                </a:lnTo>
                <a:lnTo>
                  <a:pt x="845177" y="475592"/>
                </a:lnTo>
                <a:lnTo>
                  <a:pt x="838363" y="470464"/>
                </a:lnTo>
                <a:lnTo>
                  <a:pt x="822908" y="460207"/>
                </a:lnTo>
                <a:lnTo>
                  <a:pt x="805837" y="451637"/>
                </a:lnTo>
                <a:lnTo>
                  <a:pt x="785324" y="444823"/>
                </a:lnTo>
                <a:lnTo>
                  <a:pt x="763055" y="439694"/>
                </a:lnTo>
                <a:lnTo>
                  <a:pt x="740786" y="436252"/>
                </a:lnTo>
                <a:lnTo>
                  <a:pt x="740786" y="436252"/>
                </a:lnTo>
                <a:lnTo>
                  <a:pt x="692875" y="429438"/>
                </a:lnTo>
                <a:lnTo>
                  <a:pt x="619323" y="422553"/>
                </a:lnTo>
                <a:lnTo>
                  <a:pt x="532073" y="417425"/>
                </a:lnTo>
                <a:lnTo>
                  <a:pt x="443136" y="412297"/>
                </a:lnTo>
                <a:lnTo>
                  <a:pt x="443136" y="412297"/>
                </a:lnTo>
                <a:lnTo>
                  <a:pt x="455079" y="391784"/>
                </a:lnTo>
                <a:lnTo>
                  <a:pt x="465336" y="367829"/>
                </a:lnTo>
                <a:lnTo>
                  <a:pt x="475592" y="342187"/>
                </a:lnTo>
                <a:lnTo>
                  <a:pt x="482477" y="314790"/>
                </a:lnTo>
                <a:lnTo>
                  <a:pt x="489291" y="287392"/>
                </a:lnTo>
                <a:lnTo>
                  <a:pt x="496175" y="258309"/>
                </a:lnTo>
                <a:lnTo>
                  <a:pt x="502989" y="201898"/>
                </a:lnTo>
                <a:lnTo>
                  <a:pt x="508118" y="150545"/>
                </a:lnTo>
                <a:lnTo>
                  <a:pt x="511560" y="107763"/>
                </a:lnTo>
                <a:lnTo>
                  <a:pt x="511560" y="68423"/>
                </a:lnTo>
                <a:lnTo>
                  <a:pt x="511560" y="68423"/>
                </a:lnTo>
                <a:lnTo>
                  <a:pt x="511560" y="56410"/>
                </a:lnTo>
                <a:lnTo>
                  <a:pt x="506432" y="42712"/>
                </a:lnTo>
                <a:lnTo>
                  <a:pt x="501304" y="32455"/>
                </a:lnTo>
                <a:lnTo>
                  <a:pt x="492733" y="22199"/>
                </a:lnTo>
                <a:lnTo>
                  <a:pt x="482477" y="11942"/>
                </a:lnTo>
                <a:lnTo>
                  <a:pt x="470464" y="6814"/>
                </a:lnTo>
                <a:lnTo>
                  <a:pt x="456765" y="1685"/>
                </a:lnTo>
                <a:lnTo>
                  <a:pt x="443136" y="0"/>
                </a:lnTo>
                <a:lnTo>
                  <a:pt x="443136" y="0"/>
                </a:lnTo>
                <a:lnTo>
                  <a:pt x="417425" y="1685"/>
                </a:lnTo>
                <a:lnTo>
                  <a:pt x="400355" y="5128"/>
                </a:lnTo>
                <a:lnTo>
                  <a:pt x="386655" y="10256"/>
                </a:lnTo>
                <a:lnTo>
                  <a:pt x="376399" y="15384"/>
                </a:lnTo>
                <a:lnTo>
                  <a:pt x="376399" y="15384"/>
                </a:lnTo>
                <a:lnTo>
                  <a:pt x="349002" y="102635"/>
                </a:lnTo>
                <a:lnTo>
                  <a:pt x="335303" y="141975"/>
                </a:lnTo>
                <a:lnTo>
                  <a:pt x="321604" y="177943"/>
                </a:lnTo>
                <a:lnTo>
                  <a:pt x="307975" y="210398"/>
                </a:lnTo>
                <a:lnTo>
                  <a:pt x="294276" y="237796"/>
                </a:lnTo>
                <a:lnTo>
                  <a:pt x="282264" y="258309"/>
                </a:lnTo>
                <a:lnTo>
                  <a:pt x="272007" y="275450"/>
                </a:lnTo>
                <a:lnTo>
                  <a:pt x="272007" y="275450"/>
                </a:lnTo>
                <a:lnTo>
                  <a:pt x="256623" y="290834"/>
                </a:lnTo>
                <a:lnTo>
                  <a:pt x="232667" y="314790"/>
                </a:lnTo>
                <a:lnTo>
                  <a:pt x="176186" y="367829"/>
                </a:lnTo>
                <a:lnTo>
                  <a:pt x="100949" y="436252"/>
                </a:lnTo>
                <a:lnTo>
                  <a:pt x="0" y="436252"/>
                </a:lnTo>
                <a:lnTo>
                  <a:pt x="0" y="9409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5803847" y="1890452"/>
            <a:ext cx="879612" cy="1107152"/>
          </a:xfrm>
          <a:custGeom>
            <a:avLst/>
            <a:gdLst>
              <a:gd name="connsiteX0" fmla="*/ 9525 w 879612"/>
              <a:gd name="connsiteY0" fmla="*/ 950523 h 1107152"/>
              <a:gd name="connsiteX1" fmla="*/ 115602 w 879612"/>
              <a:gd name="connsiteY1" fmla="*/ 950523 h 1107152"/>
              <a:gd name="connsiteX2" fmla="*/ 115602 w 879612"/>
              <a:gd name="connsiteY2" fmla="*/ 950523 h 1107152"/>
              <a:gd name="connsiteX3" fmla="*/ 149814 w 879612"/>
              <a:gd name="connsiteY3" fmla="*/ 967594 h 1107152"/>
              <a:gd name="connsiteX4" fmla="*/ 197724 w 879612"/>
              <a:gd name="connsiteY4" fmla="*/ 988177 h 1107152"/>
              <a:gd name="connsiteX5" fmla="*/ 259264 w 879612"/>
              <a:gd name="connsiteY5" fmla="*/ 1012133 h 1107152"/>
              <a:gd name="connsiteX6" fmla="*/ 327757 w 879612"/>
              <a:gd name="connsiteY6" fmla="*/ 1037774 h 1107152"/>
              <a:gd name="connsiteX7" fmla="*/ 401309 w 879612"/>
              <a:gd name="connsiteY7" fmla="*/ 1060043 h 1107152"/>
              <a:gd name="connsiteX8" fmla="*/ 438962 w 879612"/>
              <a:gd name="connsiteY8" fmla="*/ 1070299 h 1107152"/>
              <a:gd name="connsiteX9" fmla="*/ 476617 w 879612"/>
              <a:gd name="connsiteY9" fmla="*/ 1078800 h 1107152"/>
              <a:gd name="connsiteX10" fmla="*/ 512514 w 879612"/>
              <a:gd name="connsiteY10" fmla="*/ 1087370 h 1107152"/>
              <a:gd name="connsiteX11" fmla="*/ 548412 w 879612"/>
              <a:gd name="connsiteY11" fmla="*/ 1092499 h 1107152"/>
              <a:gd name="connsiteX12" fmla="*/ 580938 w 879612"/>
              <a:gd name="connsiteY12" fmla="*/ 1095941 h 1107152"/>
              <a:gd name="connsiteX13" fmla="*/ 613464 w 879612"/>
              <a:gd name="connsiteY13" fmla="*/ 1097627 h 1107152"/>
              <a:gd name="connsiteX14" fmla="*/ 613464 w 879612"/>
              <a:gd name="connsiteY14" fmla="*/ 1097627 h 1107152"/>
              <a:gd name="connsiteX15" fmla="*/ 668189 w 879612"/>
              <a:gd name="connsiteY15" fmla="*/ 1097627 h 1107152"/>
              <a:gd name="connsiteX16" fmla="*/ 697272 w 879612"/>
              <a:gd name="connsiteY16" fmla="*/ 1095941 h 1107152"/>
              <a:gd name="connsiteX17" fmla="*/ 724670 w 879612"/>
              <a:gd name="connsiteY17" fmla="*/ 1092499 h 1107152"/>
              <a:gd name="connsiteX18" fmla="*/ 748624 w 879612"/>
              <a:gd name="connsiteY18" fmla="*/ 1085684 h 1107152"/>
              <a:gd name="connsiteX19" fmla="*/ 760568 w 879612"/>
              <a:gd name="connsiteY19" fmla="*/ 1082242 h 1107152"/>
              <a:gd name="connsiteX20" fmla="*/ 769137 w 879612"/>
              <a:gd name="connsiteY20" fmla="*/ 1078800 h 1107152"/>
              <a:gd name="connsiteX21" fmla="*/ 777708 w 879612"/>
              <a:gd name="connsiteY21" fmla="*/ 1073672 h 1107152"/>
              <a:gd name="connsiteX22" fmla="*/ 784522 w 879612"/>
              <a:gd name="connsiteY22" fmla="*/ 1066857 h 1107152"/>
              <a:gd name="connsiteX23" fmla="*/ 787965 w 879612"/>
              <a:gd name="connsiteY23" fmla="*/ 1060043 h 1107152"/>
              <a:gd name="connsiteX24" fmla="*/ 791408 w 879612"/>
              <a:gd name="connsiteY24" fmla="*/ 1051473 h 1107152"/>
              <a:gd name="connsiteX25" fmla="*/ 796535 w 879612"/>
              <a:gd name="connsiteY25" fmla="*/ 1001806 h 1107152"/>
              <a:gd name="connsiteX26" fmla="*/ 796535 w 879612"/>
              <a:gd name="connsiteY26" fmla="*/ 1001806 h 1107152"/>
              <a:gd name="connsiteX27" fmla="*/ 794849 w 879612"/>
              <a:gd name="connsiteY27" fmla="*/ 989863 h 1107152"/>
              <a:gd name="connsiteX28" fmla="*/ 791408 w 879612"/>
              <a:gd name="connsiteY28" fmla="*/ 979607 h 1107152"/>
              <a:gd name="connsiteX29" fmla="*/ 784522 w 879612"/>
              <a:gd name="connsiteY29" fmla="*/ 969350 h 1107152"/>
              <a:gd name="connsiteX30" fmla="*/ 774265 w 879612"/>
              <a:gd name="connsiteY30" fmla="*/ 960780 h 1107152"/>
              <a:gd name="connsiteX31" fmla="*/ 774265 w 879612"/>
              <a:gd name="connsiteY31" fmla="*/ 960780 h 1107152"/>
              <a:gd name="connsiteX32" fmla="*/ 782837 w 879612"/>
              <a:gd name="connsiteY32" fmla="*/ 959094 h 1107152"/>
              <a:gd name="connsiteX33" fmla="*/ 791408 w 879612"/>
              <a:gd name="connsiteY33" fmla="*/ 955651 h 1107152"/>
              <a:gd name="connsiteX34" fmla="*/ 799978 w 879612"/>
              <a:gd name="connsiteY34" fmla="*/ 952209 h 1107152"/>
              <a:gd name="connsiteX35" fmla="*/ 806791 w 879612"/>
              <a:gd name="connsiteY35" fmla="*/ 945395 h 1107152"/>
              <a:gd name="connsiteX36" fmla="*/ 811920 w 879612"/>
              <a:gd name="connsiteY36" fmla="*/ 938510 h 1107152"/>
              <a:gd name="connsiteX37" fmla="*/ 817048 w 879612"/>
              <a:gd name="connsiteY37" fmla="*/ 930010 h 1107152"/>
              <a:gd name="connsiteX38" fmla="*/ 820491 w 879612"/>
              <a:gd name="connsiteY38" fmla="*/ 919683 h 1107152"/>
              <a:gd name="connsiteX39" fmla="*/ 822176 w 879612"/>
              <a:gd name="connsiteY39" fmla="*/ 911183 h 1107152"/>
              <a:gd name="connsiteX40" fmla="*/ 827305 w 879612"/>
              <a:gd name="connsiteY40" fmla="*/ 849574 h 1107152"/>
              <a:gd name="connsiteX41" fmla="*/ 827305 w 879612"/>
              <a:gd name="connsiteY41" fmla="*/ 849574 h 1107152"/>
              <a:gd name="connsiteX42" fmla="*/ 827305 w 879612"/>
              <a:gd name="connsiteY42" fmla="*/ 841004 h 1107152"/>
              <a:gd name="connsiteX43" fmla="*/ 827305 w 879612"/>
              <a:gd name="connsiteY43" fmla="*/ 834189 h 1107152"/>
              <a:gd name="connsiteX44" fmla="*/ 825619 w 879612"/>
              <a:gd name="connsiteY44" fmla="*/ 825619 h 1107152"/>
              <a:gd name="connsiteX45" fmla="*/ 822176 w 879612"/>
              <a:gd name="connsiteY45" fmla="*/ 818805 h 1107152"/>
              <a:gd name="connsiteX46" fmla="*/ 813606 w 879612"/>
              <a:gd name="connsiteY46" fmla="*/ 806792 h 1107152"/>
              <a:gd name="connsiteX47" fmla="*/ 808477 w 879612"/>
              <a:gd name="connsiteY47" fmla="*/ 801664 h 1107152"/>
              <a:gd name="connsiteX48" fmla="*/ 803350 w 879612"/>
              <a:gd name="connsiteY48" fmla="*/ 796535 h 1107152"/>
              <a:gd name="connsiteX49" fmla="*/ 803350 w 879612"/>
              <a:gd name="connsiteY49" fmla="*/ 796535 h 1107152"/>
              <a:gd name="connsiteX50" fmla="*/ 811920 w 879612"/>
              <a:gd name="connsiteY50" fmla="*/ 794849 h 1107152"/>
              <a:gd name="connsiteX51" fmla="*/ 818805 w 879612"/>
              <a:gd name="connsiteY51" fmla="*/ 791407 h 1107152"/>
              <a:gd name="connsiteX52" fmla="*/ 825619 w 879612"/>
              <a:gd name="connsiteY52" fmla="*/ 786279 h 1107152"/>
              <a:gd name="connsiteX53" fmla="*/ 832433 w 879612"/>
              <a:gd name="connsiteY53" fmla="*/ 779394 h 1107152"/>
              <a:gd name="connsiteX54" fmla="*/ 837561 w 879612"/>
              <a:gd name="connsiteY54" fmla="*/ 772580 h 1107152"/>
              <a:gd name="connsiteX55" fmla="*/ 841003 w 879612"/>
              <a:gd name="connsiteY55" fmla="*/ 765766 h 1107152"/>
              <a:gd name="connsiteX56" fmla="*/ 844446 w 879612"/>
              <a:gd name="connsiteY56" fmla="*/ 757195 h 1107152"/>
              <a:gd name="connsiteX57" fmla="*/ 846132 w 879612"/>
              <a:gd name="connsiteY57" fmla="*/ 746939 h 1107152"/>
              <a:gd name="connsiteX58" fmla="*/ 851260 w 879612"/>
              <a:gd name="connsiteY58" fmla="*/ 687016 h 1107152"/>
              <a:gd name="connsiteX59" fmla="*/ 851260 w 879612"/>
              <a:gd name="connsiteY59" fmla="*/ 687016 h 1107152"/>
              <a:gd name="connsiteX60" fmla="*/ 851260 w 879612"/>
              <a:gd name="connsiteY60" fmla="*/ 678445 h 1107152"/>
              <a:gd name="connsiteX61" fmla="*/ 851260 w 879612"/>
              <a:gd name="connsiteY61" fmla="*/ 669945 h 1107152"/>
              <a:gd name="connsiteX62" fmla="*/ 849575 w 879612"/>
              <a:gd name="connsiteY62" fmla="*/ 661374 h 1107152"/>
              <a:gd name="connsiteX63" fmla="*/ 846132 w 879612"/>
              <a:gd name="connsiteY63" fmla="*/ 654490 h 1107152"/>
              <a:gd name="connsiteX64" fmla="*/ 842689 w 879612"/>
              <a:gd name="connsiteY64" fmla="*/ 647675 h 1107152"/>
              <a:gd name="connsiteX65" fmla="*/ 837561 w 879612"/>
              <a:gd name="connsiteY65" fmla="*/ 642547 h 1107152"/>
              <a:gd name="connsiteX66" fmla="*/ 832433 w 879612"/>
              <a:gd name="connsiteY66" fmla="*/ 637419 h 1107152"/>
              <a:gd name="connsiteX67" fmla="*/ 825619 w 879612"/>
              <a:gd name="connsiteY67" fmla="*/ 632291 h 1107152"/>
              <a:gd name="connsiteX68" fmla="*/ 825619 w 879612"/>
              <a:gd name="connsiteY68" fmla="*/ 632291 h 1107152"/>
              <a:gd name="connsiteX69" fmla="*/ 832433 w 879612"/>
              <a:gd name="connsiteY69" fmla="*/ 630534 h 1107152"/>
              <a:gd name="connsiteX70" fmla="*/ 839317 w 879612"/>
              <a:gd name="connsiteY70" fmla="*/ 625406 h 1107152"/>
              <a:gd name="connsiteX71" fmla="*/ 846132 w 879612"/>
              <a:gd name="connsiteY71" fmla="*/ 620278 h 1107152"/>
              <a:gd name="connsiteX72" fmla="*/ 851260 w 879612"/>
              <a:gd name="connsiteY72" fmla="*/ 615150 h 1107152"/>
              <a:gd name="connsiteX73" fmla="*/ 856388 w 879612"/>
              <a:gd name="connsiteY73" fmla="*/ 608335 h 1107152"/>
              <a:gd name="connsiteX74" fmla="*/ 859831 w 879612"/>
              <a:gd name="connsiteY74" fmla="*/ 601451 h 1107152"/>
              <a:gd name="connsiteX75" fmla="*/ 861517 w 879612"/>
              <a:gd name="connsiteY75" fmla="*/ 592951 h 1107152"/>
              <a:gd name="connsiteX76" fmla="*/ 863272 w 879612"/>
              <a:gd name="connsiteY76" fmla="*/ 584380 h 1107152"/>
              <a:gd name="connsiteX77" fmla="*/ 870087 w 879612"/>
              <a:gd name="connsiteY77" fmla="*/ 522771 h 1107152"/>
              <a:gd name="connsiteX78" fmla="*/ 870087 w 879612"/>
              <a:gd name="connsiteY78" fmla="*/ 522771 h 1107152"/>
              <a:gd name="connsiteX79" fmla="*/ 868401 w 879612"/>
              <a:gd name="connsiteY79" fmla="*/ 514200 h 1107152"/>
              <a:gd name="connsiteX80" fmla="*/ 866645 w 879612"/>
              <a:gd name="connsiteY80" fmla="*/ 505700 h 1107152"/>
              <a:gd name="connsiteX81" fmla="*/ 863272 w 879612"/>
              <a:gd name="connsiteY81" fmla="*/ 498816 h 1107152"/>
              <a:gd name="connsiteX82" fmla="*/ 859831 w 879612"/>
              <a:gd name="connsiteY82" fmla="*/ 492001 h 1107152"/>
              <a:gd name="connsiteX83" fmla="*/ 854702 w 879612"/>
              <a:gd name="connsiteY83" fmla="*/ 485117 h 1107152"/>
              <a:gd name="connsiteX84" fmla="*/ 847888 w 879612"/>
              <a:gd name="connsiteY84" fmla="*/ 479989 h 1107152"/>
              <a:gd name="connsiteX85" fmla="*/ 832433 w 879612"/>
              <a:gd name="connsiteY85" fmla="*/ 469732 h 1107152"/>
              <a:gd name="connsiteX86" fmla="*/ 815362 w 879612"/>
              <a:gd name="connsiteY86" fmla="*/ 461162 h 1107152"/>
              <a:gd name="connsiteX87" fmla="*/ 794849 w 879612"/>
              <a:gd name="connsiteY87" fmla="*/ 454348 h 1107152"/>
              <a:gd name="connsiteX88" fmla="*/ 772580 w 879612"/>
              <a:gd name="connsiteY88" fmla="*/ 449219 h 1107152"/>
              <a:gd name="connsiteX89" fmla="*/ 750311 w 879612"/>
              <a:gd name="connsiteY89" fmla="*/ 445777 h 1107152"/>
              <a:gd name="connsiteX90" fmla="*/ 750311 w 879612"/>
              <a:gd name="connsiteY90" fmla="*/ 445777 h 1107152"/>
              <a:gd name="connsiteX91" fmla="*/ 702400 w 879612"/>
              <a:gd name="connsiteY91" fmla="*/ 438963 h 1107152"/>
              <a:gd name="connsiteX92" fmla="*/ 628848 w 879612"/>
              <a:gd name="connsiteY92" fmla="*/ 432078 h 1107152"/>
              <a:gd name="connsiteX93" fmla="*/ 541598 w 879612"/>
              <a:gd name="connsiteY93" fmla="*/ 426950 h 1107152"/>
              <a:gd name="connsiteX94" fmla="*/ 452661 w 879612"/>
              <a:gd name="connsiteY94" fmla="*/ 421822 h 1107152"/>
              <a:gd name="connsiteX95" fmla="*/ 452661 w 879612"/>
              <a:gd name="connsiteY95" fmla="*/ 421822 h 1107152"/>
              <a:gd name="connsiteX96" fmla="*/ 464604 w 879612"/>
              <a:gd name="connsiteY96" fmla="*/ 401309 h 1107152"/>
              <a:gd name="connsiteX97" fmla="*/ 474861 w 879612"/>
              <a:gd name="connsiteY97" fmla="*/ 377354 h 1107152"/>
              <a:gd name="connsiteX98" fmla="*/ 485117 w 879612"/>
              <a:gd name="connsiteY98" fmla="*/ 351712 h 1107152"/>
              <a:gd name="connsiteX99" fmla="*/ 492002 w 879612"/>
              <a:gd name="connsiteY99" fmla="*/ 324315 h 1107152"/>
              <a:gd name="connsiteX100" fmla="*/ 498816 w 879612"/>
              <a:gd name="connsiteY100" fmla="*/ 296917 h 1107152"/>
              <a:gd name="connsiteX101" fmla="*/ 505700 w 879612"/>
              <a:gd name="connsiteY101" fmla="*/ 267834 h 1107152"/>
              <a:gd name="connsiteX102" fmla="*/ 512514 w 879612"/>
              <a:gd name="connsiteY102" fmla="*/ 211423 h 1107152"/>
              <a:gd name="connsiteX103" fmla="*/ 517643 w 879612"/>
              <a:gd name="connsiteY103" fmla="*/ 160070 h 1107152"/>
              <a:gd name="connsiteX104" fmla="*/ 521085 w 879612"/>
              <a:gd name="connsiteY104" fmla="*/ 117288 h 1107152"/>
              <a:gd name="connsiteX105" fmla="*/ 521085 w 879612"/>
              <a:gd name="connsiteY105" fmla="*/ 77948 h 1107152"/>
              <a:gd name="connsiteX106" fmla="*/ 521085 w 879612"/>
              <a:gd name="connsiteY106" fmla="*/ 77948 h 1107152"/>
              <a:gd name="connsiteX107" fmla="*/ 521085 w 879612"/>
              <a:gd name="connsiteY107" fmla="*/ 65935 h 1107152"/>
              <a:gd name="connsiteX108" fmla="*/ 515957 w 879612"/>
              <a:gd name="connsiteY108" fmla="*/ 52237 h 1107152"/>
              <a:gd name="connsiteX109" fmla="*/ 510829 w 879612"/>
              <a:gd name="connsiteY109" fmla="*/ 41980 h 1107152"/>
              <a:gd name="connsiteX110" fmla="*/ 502258 w 879612"/>
              <a:gd name="connsiteY110" fmla="*/ 31724 h 1107152"/>
              <a:gd name="connsiteX111" fmla="*/ 492002 w 879612"/>
              <a:gd name="connsiteY111" fmla="*/ 21467 h 1107152"/>
              <a:gd name="connsiteX112" fmla="*/ 479989 w 879612"/>
              <a:gd name="connsiteY112" fmla="*/ 16339 h 1107152"/>
              <a:gd name="connsiteX113" fmla="*/ 466290 w 879612"/>
              <a:gd name="connsiteY113" fmla="*/ 11210 h 1107152"/>
              <a:gd name="connsiteX114" fmla="*/ 452661 w 879612"/>
              <a:gd name="connsiteY114" fmla="*/ 9525 h 1107152"/>
              <a:gd name="connsiteX115" fmla="*/ 452661 w 879612"/>
              <a:gd name="connsiteY115" fmla="*/ 9525 h 1107152"/>
              <a:gd name="connsiteX116" fmla="*/ 426950 w 879612"/>
              <a:gd name="connsiteY116" fmla="*/ 11210 h 1107152"/>
              <a:gd name="connsiteX117" fmla="*/ 409880 w 879612"/>
              <a:gd name="connsiteY117" fmla="*/ 14653 h 1107152"/>
              <a:gd name="connsiteX118" fmla="*/ 396180 w 879612"/>
              <a:gd name="connsiteY118" fmla="*/ 19781 h 1107152"/>
              <a:gd name="connsiteX119" fmla="*/ 385924 w 879612"/>
              <a:gd name="connsiteY119" fmla="*/ 24909 h 1107152"/>
              <a:gd name="connsiteX120" fmla="*/ 385924 w 879612"/>
              <a:gd name="connsiteY120" fmla="*/ 24909 h 1107152"/>
              <a:gd name="connsiteX121" fmla="*/ 358527 w 879612"/>
              <a:gd name="connsiteY121" fmla="*/ 112160 h 1107152"/>
              <a:gd name="connsiteX122" fmla="*/ 344828 w 879612"/>
              <a:gd name="connsiteY122" fmla="*/ 151500 h 1107152"/>
              <a:gd name="connsiteX123" fmla="*/ 331129 w 879612"/>
              <a:gd name="connsiteY123" fmla="*/ 187468 h 1107152"/>
              <a:gd name="connsiteX124" fmla="*/ 317500 w 879612"/>
              <a:gd name="connsiteY124" fmla="*/ 219923 h 1107152"/>
              <a:gd name="connsiteX125" fmla="*/ 303801 w 879612"/>
              <a:gd name="connsiteY125" fmla="*/ 247321 h 1107152"/>
              <a:gd name="connsiteX126" fmla="*/ 291789 w 879612"/>
              <a:gd name="connsiteY126" fmla="*/ 267834 h 1107152"/>
              <a:gd name="connsiteX127" fmla="*/ 281532 w 879612"/>
              <a:gd name="connsiteY127" fmla="*/ 284975 h 1107152"/>
              <a:gd name="connsiteX128" fmla="*/ 281532 w 879612"/>
              <a:gd name="connsiteY128" fmla="*/ 284975 h 1107152"/>
              <a:gd name="connsiteX129" fmla="*/ 266148 w 879612"/>
              <a:gd name="connsiteY129" fmla="*/ 300359 h 1107152"/>
              <a:gd name="connsiteX130" fmla="*/ 242192 w 879612"/>
              <a:gd name="connsiteY130" fmla="*/ 324315 h 1107152"/>
              <a:gd name="connsiteX131" fmla="*/ 185711 w 879612"/>
              <a:gd name="connsiteY131" fmla="*/ 377354 h 1107152"/>
              <a:gd name="connsiteX132" fmla="*/ 110474 w 879612"/>
              <a:gd name="connsiteY132" fmla="*/ 445777 h 1107152"/>
              <a:gd name="connsiteX133" fmla="*/ 9525 w 879612"/>
              <a:gd name="connsiteY133" fmla="*/ 445777 h 1107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</a:cxnLst>
            <a:rect l="l" t="t" r="r" b="b"/>
            <a:pathLst>
              <a:path w="879612" h="1107152">
                <a:moveTo>
                  <a:pt x="9525" y="950523"/>
                </a:moveTo>
                <a:lnTo>
                  <a:pt x="115602" y="950523"/>
                </a:lnTo>
                <a:lnTo>
                  <a:pt x="115602" y="950523"/>
                </a:lnTo>
                <a:lnTo>
                  <a:pt x="149814" y="967594"/>
                </a:lnTo>
                <a:lnTo>
                  <a:pt x="197724" y="988177"/>
                </a:lnTo>
                <a:lnTo>
                  <a:pt x="259264" y="1012133"/>
                </a:lnTo>
                <a:lnTo>
                  <a:pt x="327757" y="1037774"/>
                </a:lnTo>
                <a:lnTo>
                  <a:pt x="401309" y="1060043"/>
                </a:lnTo>
                <a:lnTo>
                  <a:pt x="438962" y="1070299"/>
                </a:lnTo>
                <a:lnTo>
                  <a:pt x="476617" y="1078800"/>
                </a:lnTo>
                <a:lnTo>
                  <a:pt x="512514" y="1087370"/>
                </a:lnTo>
                <a:lnTo>
                  <a:pt x="548412" y="1092499"/>
                </a:lnTo>
                <a:lnTo>
                  <a:pt x="580938" y="1095941"/>
                </a:lnTo>
                <a:lnTo>
                  <a:pt x="613464" y="1097627"/>
                </a:lnTo>
                <a:lnTo>
                  <a:pt x="613464" y="1097627"/>
                </a:lnTo>
                <a:lnTo>
                  <a:pt x="668189" y="1097627"/>
                </a:lnTo>
                <a:lnTo>
                  <a:pt x="697272" y="1095941"/>
                </a:lnTo>
                <a:lnTo>
                  <a:pt x="724670" y="1092499"/>
                </a:lnTo>
                <a:lnTo>
                  <a:pt x="748624" y="1085684"/>
                </a:lnTo>
                <a:lnTo>
                  <a:pt x="760568" y="1082242"/>
                </a:lnTo>
                <a:lnTo>
                  <a:pt x="769137" y="1078800"/>
                </a:lnTo>
                <a:lnTo>
                  <a:pt x="777708" y="1073672"/>
                </a:lnTo>
                <a:lnTo>
                  <a:pt x="784522" y="1066857"/>
                </a:lnTo>
                <a:lnTo>
                  <a:pt x="787965" y="1060043"/>
                </a:lnTo>
                <a:lnTo>
                  <a:pt x="791408" y="1051473"/>
                </a:lnTo>
                <a:lnTo>
                  <a:pt x="796535" y="1001806"/>
                </a:lnTo>
                <a:lnTo>
                  <a:pt x="796535" y="1001806"/>
                </a:lnTo>
                <a:lnTo>
                  <a:pt x="794849" y="989863"/>
                </a:lnTo>
                <a:lnTo>
                  <a:pt x="791408" y="979607"/>
                </a:lnTo>
                <a:lnTo>
                  <a:pt x="784522" y="969350"/>
                </a:lnTo>
                <a:lnTo>
                  <a:pt x="774265" y="960780"/>
                </a:lnTo>
                <a:lnTo>
                  <a:pt x="774265" y="960780"/>
                </a:lnTo>
                <a:lnTo>
                  <a:pt x="782837" y="959094"/>
                </a:lnTo>
                <a:lnTo>
                  <a:pt x="791408" y="955651"/>
                </a:lnTo>
                <a:lnTo>
                  <a:pt x="799978" y="952209"/>
                </a:lnTo>
                <a:lnTo>
                  <a:pt x="806791" y="945395"/>
                </a:lnTo>
                <a:lnTo>
                  <a:pt x="811920" y="938510"/>
                </a:lnTo>
                <a:lnTo>
                  <a:pt x="817048" y="930010"/>
                </a:lnTo>
                <a:lnTo>
                  <a:pt x="820491" y="919683"/>
                </a:lnTo>
                <a:lnTo>
                  <a:pt x="822176" y="911183"/>
                </a:lnTo>
                <a:lnTo>
                  <a:pt x="827305" y="849574"/>
                </a:lnTo>
                <a:lnTo>
                  <a:pt x="827305" y="849574"/>
                </a:lnTo>
                <a:lnTo>
                  <a:pt x="827305" y="841004"/>
                </a:lnTo>
                <a:lnTo>
                  <a:pt x="827305" y="834189"/>
                </a:lnTo>
                <a:lnTo>
                  <a:pt x="825619" y="825619"/>
                </a:lnTo>
                <a:lnTo>
                  <a:pt x="822176" y="818805"/>
                </a:lnTo>
                <a:lnTo>
                  <a:pt x="813606" y="806792"/>
                </a:lnTo>
                <a:lnTo>
                  <a:pt x="808477" y="801664"/>
                </a:lnTo>
                <a:lnTo>
                  <a:pt x="803350" y="796535"/>
                </a:lnTo>
                <a:lnTo>
                  <a:pt x="803350" y="796535"/>
                </a:lnTo>
                <a:lnTo>
                  <a:pt x="811920" y="794849"/>
                </a:lnTo>
                <a:lnTo>
                  <a:pt x="818805" y="791407"/>
                </a:lnTo>
                <a:lnTo>
                  <a:pt x="825619" y="786279"/>
                </a:lnTo>
                <a:lnTo>
                  <a:pt x="832433" y="779394"/>
                </a:lnTo>
                <a:lnTo>
                  <a:pt x="837561" y="772580"/>
                </a:lnTo>
                <a:lnTo>
                  <a:pt x="841003" y="765766"/>
                </a:lnTo>
                <a:lnTo>
                  <a:pt x="844446" y="757195"/>
                </a:lnTo>
                <a:lnTo>
                  <a:pt x="846132" y="746939"/>
                </a:lnTo>
                <a:lnTo>
                  <a:pt x="851260" y="687016"/>
                </a:lnTo>
                <a:lnTo>
                  <a:pt x="851260" y="687016"/>
                </a:lnTo>
                <a:lnTo>
                  <a:pt x="851260" y="678445"/>
                </a:lnTo>
                <a:lnTo>
                  <a:pt x="851260" y="669945"/>
                </a:lnTo>
                <a:lnTo>
                  <a:pt x="849575" y="661374"/>
                </a:lnTo>
                <a:lnTo>
                  <a:pt x="846132" y="654490"/>
                </a:lnTo>
                <a:lnTo>
                  <a:pt x="842689" y="647675"/>
                </a:lnTo>
                <a:lnTo>
                  <a:pt x="837561" y="642547"/>
                </a:lnTo>
                <a:lnTo>
                  <a:pt x="832433" y="637419"/>
                </a:lnTo>
                <a:lnTo>
                  <a:pt x="825619" y="632291"/>
                </a:lnTo>
                <a:lnTo>
                  <a:pt x="825619" y="632291"/>
                </a:lnTo>
                <a:lnTo>
                  <a:pt x="832433" y="630534"/>
                </a:lnTo>
                <a:lnTo>
                  <a:pt x="839317" y="625406"/>
                </a:lnTo>
                <a:lnTo>
                  <a:pt x="846132" y="620278"/>
                </a:lnTo>
                <a:lnTo>
                  <a:pt x="851260" y="615150"/>
                </a:lnTo>
                <a:lnTo>
                  <a:pt x="856388" y="608335"/>
                </a:lnTo>
                <a:lnTo>
                  <a:pt x="859831" y="601451"/>
                </a:lnTo>
                <a:lnTo>
                  <a:pt x="861517" y="592951"/>
                </a:lnTo>
                <a:lnTo>
                  <a:pt x="863272" y="584380"/>
                </a:lnTo>
                <a:lnTo>
                  <a:pt x="870087" y="522771"/>
                </a:lnTo>
                <a:lnTo>
                  <a:pt x="870087" y="522771"/>
                </a:lnTo>
                <a:lnTo>
                  <a:pt x="868401" y="514200"/>
                </a:lnTo>
                <a:lnTo>
                  <a:pt x="866645" y="505700"/>
                </a:lnTo>
                <a:lnTo>
                  <a:pt x="863272" y="498816"/>
                </a:lnTo>
                <a:lnTo>
                  <a:pt x="859831" y="492001"/>
                </a:lnTo>
                <a:lnTo>
                  <a:pt x="854702" y="485117"/>
                </a:lnTo>
                <a:lnTo>
                  <a:pt x="847888" y="479989"/>
                </a:lnTo>
                <a:lnTo>
                  <a:pt x="832433" y="469732"/>
                </a:lnTo>
                <a:lnTo>
                  <a:pt x="815362" y="461162"/>
                </a:lnTo>
                <a:lnTo>
                  <a:pt x="794849" y="454348"/>
                </a:lnTo>
                <a:lnTo>
                  <a:pt x="772580" y="449219"/>
                </a:lnTo>
                <a:lnTo>
                  <a:pt x="750311" y="445777"/>
                </a:lnTo>
                <a:lnTo>
                  <a:pt x="750311" y="445777"/>
                </a:lnTo>
                <a:lnTo>
                  <a:pt x="702400" y="438963"/>
                </a:lnTo>
                <a:lnTo>
                  <a:pt x="628848" y="432078"/>
                </a:lnTo>
                <a:lnTo>
                  <a:pt x="541598" y="426950"/>
                </a:lnTo>
                <a:lnTo>
                  <a:pt x="452661" y="421822"/>
                </a:lnTo>
                <a:lnTo>
                  <a:pt x="452661" y="421822"/>
                </a:lnTo>
                <a:lnTo>
                  <a:pt x="464604" y="401309"/>
                </a:lnTo>
                <a:lnTo>
                  <a:pt x="474861" y="377354"/>
                </a:lnTo>
                <a:lnTo>
                  <a:pt x="485117" y="351712"/>
                </a:lnTo>
                <a:lnTo>
                  <a:pt x="492002" y="324315"/>
                </a:lnTo>
                <a:lnTo>
                  <a:pt x="498816" y="296917"/>
                </a:lnTo>
                <a:lnTo>
                  <a:pt x="505700" y="267834"/>
                </a:lnTo>
                <a:lnTo>
                  <a:pt x="512514" y="211423"/>
                </a:lnTo>
                <a:lnTo>
                  <a:pt x="517643" y="160070"/>
                </a:lnTo>
                <a:lnTo>
                  <a:pt x="521085" y="117288"/>
                </a:lnTo>
                <a:lnTo>
                  <a:pt x="521085" y="77948"/>
                </a:lnTo>
                <a:lnTo>
                  <a:pt x="521085" y="77948"/>
                </a:lnTo>
                <a:lnTo>
                  <a:pt x="521085" y="65935"/>
                </a:lnTo>
                <a:lnTo>
                  <a:pt x="515957" y="52237"/>
                </a:lnTo>
                <a:lnTo>
                  <a:pt x="510829" y="41980"/>
                </a:lnTo>
                <a:lnTo>
                  <a:pt x="502258" y="31724"/>
                </a:lnTo>
                <a:lnTo>
                  <a:pt x="492002" y="21467"/>
                </a:lnTo>
                <a:lnTo>
                  <a:pt x="479989" y="16339"/>
                </a:lnTo>
                <a:lnTo>
                  <a:pt x="466290" y="11210"/>
                </a:lnTo>
                <a:lnTo>
                  <a:pt x="452661" y="9525"/>
                </a:lnTo>
                <a:lnTo>
                  <a:pt x="452661" y="9525"/>
                </a:lnTo>
                <a:lnTo>
                  <a:pt x="426950" y="11210"/>
                </a:lnTo>
                <a:lnTo>
                  <a:pt x="409880" y="14653"/>
                </a:lnTo>
                <a:lnTo>
                  <a:pt x="396180" y="19781"/>
                </a:lnTo>
                <a:lnTo>
                  <a:pt x="385924" y="24909"/>
                </a:lnTo>
                <a:lnTo>
                  <a:pt x="385924" y="24909"/>
                </a:lnTo>
                <a:lnTo>
                  <a:pt x="358527" y="112160"/>
                </a:lnTo>
                <a:lnTo>
                  <a:pt x="344828" y="151500"/>
                </a:lnTo>
                <a:lnTo>
                  <a:pt x="331129" y="187468"/>
                </a:lnTo>
                <a:lnTo>
                  <a:pt x="317500" y="219923"/>
                </a:lnTo>
                <a:lnTo>
                  <a:pt x="303801" y="247321"/>
                </a:lnTo>
                <a:lnTo>
                  <a:pt x="291789" y="267834"/>
                </a:lnTo>
                <a:lnTo>
                  <a:pt x="281532" y="284975"/>
                </a:lnTo>
                <a:lnTo>
                  <a:pt x="281532" y="284975"/>
                </a:lnTo>
                <a:lnTo>
                  <a:pt x="266148" y="300359"/>
                </a:lnTo>
                <a:lnTo>
                  <a:pt x="242192" y="324315"/>
                </a:lnTo>
                <a:lnTo>
                  <a:pt x="185711" y="377354"/>
                </a:lnTo>
                <a:lnTo>
                  <a:pt x="110474" y="445777"/>
                </a:lnTo>
                <a:lnTo>
                  <a:pt x="9525" y="445777"/>
                </a:lnTo>
              </a:path>
            </a:pathLst>
          </a:custGeom>
          <a:ln w="25400">
            <a:solidFill>
              <a:srgbClr val="0091E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9100" y="2298700"/>
            <a:ext cx="304800" cy="6477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219200" y="1511300"/>
            <a:ext cx="3351880" cy="1982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900"/>
              </a:lnSpc>
              <a:tabLst>
                <a:tab pos="1435100" algn="l"/>
              </a:tabLst>
            </a:pPr>
            <a:r>
              <a:rPr lang="en-US" altLang="zh-CN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zh-CN" sz="6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Deep</a:t>
            </a:r>
          </a:p>
          <a:p>
            <a:pPr>
              <a:lnSpc>
                <a:spcPts val="7200"/>
              </a:lnSpc>
              <a:tabLst>
                <a:tab pos="1435100" algn="l"/>
              </a:tabLst>
            </a:pPr>
            <a:r>
              <a:rPr lang="en-US" altLang="zh-CN" sz="6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Learning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485900" y="3657600"/>
            <a:ext cx="3399329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Doing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great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jobs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in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514600" y="4114800"/>
            <a:ext cx="210955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many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fields!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65675" y="344575"/>
            <a:ext cx="3947099" cy="2839024"/>
          </a:xfrm>
          <a:custGeom>
            <a:avLst/>
            <a:gdLst>
              <a:gd name="connsiteX0" fmla="*/ 0 w 3947099"/>
              <a:gd name="connsiteY0" fmla="*/ 0 h 2839024"/>
              <a:gd name="connsiteX1" fmla="*/ 3947099 w 3947099"/>
              <a:gd name="connsiteY1" fmla="*/ 0 h 2839024"/>
              <a:gd name="connsiteX2" fmla="*/ 3947099 w 3947099"/>
              <a:gd name="connsiteY2" fmla="*/ 2839024 h 2839024"/>
              <a:gd name="connsiteX3" fmla="*/ 0 w 3947099"/>
              <a:gd name="connsiteY3" fmla="*/ 2839024 h 2839024"/>
              <a:gd name="connsiteX4" fmla="*/ 0 w 3947099"/>
              <a:gd name="connsiteY4" fmla="*/ 0 h 2839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47099" h="2839024">
                <a:moveTo>
                  <a:pt x="0" y="0"/>
                </a:moveTo>
                <a:lnTo>
                  <a:pt x="3947099" y="0"/>
                </a:lnTo>
                <a:lnTo>
                  <a:pt x="3947099" y="2839024"/>
                </a:lnTo>
                <a:lnTo>
                  <a:pt x="0" y="283902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736225" y="829275"/>
            <a:ext cx="4214924" cy="1762125"/>
          </a:xfrm>
          <a:custGeom>
            <a:avLst/>
            <a:gdLst>
              <a:gd name="connsiteX0" fmla="*/ 0 w 4214924"/>
              <a:gd name="connsiteY0" fmla="*/ 0 h 1762125"/>
              <a:gd name="connsiteX1" fmla="*/ 4214924 w 4214924"/>
              <a:gd name="connsiteY1" fmla="*/ 0 h 1762125"/>
              <a:gd name="connsiteX2" fmla="*/ 4214924 w 4214924"/>
              <a:gd name="connsiteY2" fmla="*/ 1762125 h 1762125"/>
              <a:gd name="connsiteX3" fmla="*/ 0 w 4214924"/>
              <a:gd name="connsiteY3" fmla="*/ 1762125 h 1762125"/>
              <a:gd name="connsiteX4" fmla="*/ 0 w 4214924"/>
              <a:gd name="connsiteY4" fmla="*/ 0 h 1762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14924" h="1762125">
                <a:moveTo>
                  <a:pt x="0" y="0"/>
                </a:moveTo>
                <a:lnTo>
                  <a:pt x="4214924" y="0"/>
                </a:lnTo>
                <a:lnTo>
                  <a:pt x="4214924" y="1762125"/>
                </a:lnTo>
                <a:lnTo>
                  <a:pt x="0" y="176212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750425" y="3122000"/>
            <a:ext cx="3014799" cy="3503873"/>
          </a:xfrm>
          <a:custGeom>
            <a:avLst/>
            <a:gdLst>
              <a:gd name="connsiteX0" fmla="*/ 0 w 3014799"/>
              <a:gd name="connsiteY0" fmla="*/ 0 h 3503873"/>
              <a:gd name="connsiteX1" fmla="*/ 3014799 w 3014799"/>
              <a:gd name="connsiteY1" fmla="*/ 0 h 3503873"/>
              <a:gd name="connsiteX2" fmla="*/ 3014799 w 3014799"/>
              <a:gd name="connsiteY2" fmla="*/ 3503873 h 3503873"/>
              <a:gd name="connsiteX3" fmla="*/ 0 w 3014799"/>
              <a:gd name="connsiteY3" fmla="*/ 3503873 h 3503873"/>
              <a:gd name="connsiteX4" fmla="*/ 0 w 3014799"/>
              <a:gd name="connsiteY4" fmla="*/ 0 h 3503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14799" h="3503873">
                <a:moveTo>
                  <a:pt x="0" y="0"/>
                </a:moveTo>
                <a:lnTo>
                  <a:pt x="3014799" y="0"/>
                </a:lnTo>
                <a:lnTo>
                  <a:pt x="3014799" y="3503873"/>
                </a:lnTo>
                <a:lnTo>
                  <a:pt x="0" y="3503873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5675" y="3747049"/>
            <a:ext cx="4810076" cy="1963425"/>
          </a:xfrm>
          <a:custGeom>
            <a:avLst/>
            <a:gdLst>
              <a:gd name="connsiteX0" fmla="*/ 0 w 4810076"/>
              <a:gd name="connsiteY0" fmla="*/ 0 h 1963425"/>
              <a:gd name="connsiteX1" fmla="*/ 4810076 w 4810076"/>
              <a:gd name="connsiteY1" fmla="*/ 0 h 1963425"/>
              <a:gd name="connsiteX2" fmla="*/ 4810076 w 4810076"/>
              <a:gd name="connsiteY2" fmla="*/ 1963425 h 1963425"/>
              <a:gd name="connsiteX3" fmla="*/ 0 w 4810076"/>
              <a:gd name="connsiteY3" fmla="*/ 1963425 h 1963425"/>
              <a:gd name="connsiteX4" fmla="*/ 0 w 4810076"/>
              <a:gd name="connsiteY4" fmla="*/ 0 h 1963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0076" h="1963425">
                <a:moveTo>
                  <a:pt x="0" y="0"/>
                </a:moveTo>
                <a:lnTo>
                  <a:pt x="4810076" y="0"/>
                </a:lnTo>
                <a:lnTo>
                  <a:pt x="4810076" y="1963425"/>
                </a:lnTo>
                <a:lnTo>
                  <a:pt x="0" y="196342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30200"/>
            <a:ext cx="8509000" cy="6311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4860599" y="2734976"/>
            <a:ext cx="3894099" cy="1980184"/>
          </a:xfrm>
          <a:custGeom>
            <a:avLst/>
            <a:gdLst>
              <a:gd name="connsiteX0" fmla="*/ 0 w 3894099"/>
              <a:gd name="connsiteY0" fmla="*/ 0 h 1980184"/>
              <a:gd name="connsiteX1" fmla="*/ 3894099 w 3894099"/>
              <a:gd name="connsiteY1" fmla="*/ 0 h 1980184"/>
              <a:gd name="connsiteX2" fmla="*/ 3894099 w 3894099"/>
              <a:gd name="connsiteY2" fmla="*/ 1980184 h 1980184"/>
              <a:gd name="connsiteX3" fmla="*/ 0 w 3894099"/>
              <a:gd name="connsiteY3" fmla="*/ 1980184 h 1980184"/>
              <a:gd name="connsiteX4" fmla="*/ 0 w 3894099"/>
              <a:gd name="connsiteY4" fmla="*/ 0 h 1980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4099" h="1980184">
                <a:moveTo>
                  <a:pt x="0" y="0"/>
                </a:moveTo>
                <a:lnTo>
                  <a:pt x="3894099" y="0"/>
                </a:lnTo>
                <a:lnTo>
                  <a:pt x="3894099" y="1980184"/>
                </a:lnTo>
                <a:lnTo>
                  <a:pt x="0" y="198018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81000" y="1728726"/>
            <a:ext cx="4327199" cy="3996568"/>
          </a:xfrm>
          <a:custGeom>
            <a:avLst/>
            <a:gdLst>
              <a:gd name="connsiteX0" fmla="*/ 0 w 4327199"/>
              <a:gd name="connsiteY0" fmla="*/ 0 h 3996568"/>
              <a:gd name="connsiteX1" fmla="*/ 4327199 w 4327199"/>
              <a:gd name="connsiteY1" fmla="*/ 0 h 3996568"/>
              <a:gd name="connsiteX2" fmla="*/ 4327199 w 4327199"/>
              <a:gd name="connsiteY2" fmla="*/ 3996568 h 3996568"/>
              <a:gd name="connsiteX3" fmla="*/ 0 w 4327199"/>
              <a:gd name="connsiteY3" fmla="*/ 3996568 h 3996568"/>
              <a:gd name="connsiteX4" fmla="*/ 0 w 4327199"/>
              <a:gd name="connsiteY4" fmla="*/ 0 h 3996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7199" h="3996568">
                <a:moveTo>
                  <a:pt x="0" y="0"/>
                </a:moveTo>
                <a:lnTo>
                  <a:pt x="4327199" y="0"/>
                </a:lnTo>
                <a:lnTo>
                  <a:pt x="4327199" y="3996568"/>
                </a:lnTo>
                <a:lnTo>
                  <a:pt x="0" y="399656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" y="1714500"/>
            <a:ext cx="4356100" cy="4025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1400" y="2717800"/>
            <a:ext cx="3911600" cy="2006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728167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RNN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Encoder-Decoder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(+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attention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+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augmented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memory)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6172200" cy="1546500"/>
          </a:xfrm>
          <a:custGeom>
            <a:avLst/>
            <a:gdLst>
              <a:gd name="connsiteX0" fmla="*/ 0 w 6172200"/>
              <a:gd name="connsiteY0" fmla="*/ 0 h 1546500"/>
              <a:gd name="connsiteX1" fmla="*/ 6172200 w 6172200"/>
              <a:gd name="connsiteY1" fmla="*/ 0 h 1546500"/>
              <a:gd name="connsiteX2" fmla="*/ 6172200 w 6172200"/>
              <a:gd name="connsiteY2" fmla="*/ 1546500 h 1546500"/>
              <a:gd name="connsiteX3" fmla="*/ 0 w 6172200"/>
              <a:gd name="connsiteY3" fmla="*/ 1546500 h 1546500"/>
              <a:gd name="connsiteX4" fmla="*/ 0 w 61722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72200" h="1546500">
                <a:moveTo>
                  <a:pt x="0" y="0"/>
                </a:moveTo>
                <a:lnTo>
                  <a:pt x="6172200" y="0"/>
                </a:lnTo>
                <a:lnTo>
                  <a:pt x="61722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546025" y="3710548"/>
            <a:ext cx="5832600" cy="1046400"/>
          </a:xfrm>
          <a:custGeom>
            <a:avLst/>
            <a:gdLst>
              <a:gd name="connsiteX0" fmla="*/ 0 w 5832600"/>
              <a:gd name="connsiteY0" fmla="*/ 0 h 1046400"/>
              <a:gd name="connsiteX1" fmla="*/ 5832600 w 5832600"/>
              <a:gd name="connsiteY1" fmla="*/ 0 h 1046400"/>
              <a:gd name="connsiteX2" fmla="*/ 5832600 w 5832600"/>
              <a:gd name="connsiteY2" fmla="*/ 1046400 h 1046400"/>
              <a:gd name="connsiteX3" fmla="*/ 0 w 5832600"/>
              <a:gd name="connsiteY3" fmla="*/ 1046400 h 1046400"/>
              <a:gd name="connsiteX4" fmla="*/ 0 w 58326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046400">
                <a:moveTo>
                  <a:pt x="0" y="0"/>
                </a:moveTo>
                <a:lnTo>
                  <a:pt x="5832600" y="0"/>
                </a:lnTo>
                <a:lnTo>
                  <a:pt x="58326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730500"/>
            <a:ext cx="5961568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/>
            </a:pP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That</a:t>
            </a:r>
            <a:r>
              <a:rPr lang="en-US" altLang="zh-CN" sz="48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looks</a:t>
            </a:r>
            <a:r>
              <a:rPr lang="en-US" altLang="zh-CN" sz="48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Coooool!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25600" y="3886200"/>
            <a:ext cx="412414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Where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is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my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J.A.R.V.I.S.?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7261500" cy="1546500"/>
          </a:xfrm>
          <a:custGeom>
            <a:avLst/>
            <a:gdLst>
              <a:gd name="connsiteX0" fmla="*/ 0 w 7261500"/>
              <a:gd name="connsiteY0" fmla="*/ 0 h 1546500"/>
              <a:gd name="connsiteX1" fmla="*/ 7261500 w 7261500"/>
              <a:gd name="connsiteY1" fmla="*/ 0 h 1546500"/>
              <a:gd name="connsiteX2" fmla="*/ 7261500 w 7261500"/>
              <a:gd name="connsiteY2" fmla="*/ 1546500 h 1546500"/>
              <a:gd name="connsiteX3" fmla="*/ 0 w 7261500"/>
              <a:gd name="connsiteY3" fmla="*/ 1546500 h 1546500"/>
              <a:gd name="connsiteX4" fmla="*/ 0 w 72615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1500" h="1546500">
                <a:moveTo>
                  <a:pt x="0" y="0"/>
                </a:moveTo>
                <a:lnTo>
                  <a:pt x="7261500" y="0"/>
                </a:lnTo>
                <a:lnTo>
                  <a:pt x="72615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546025" y="3710550"/>
            <a:ext cx="6820799" cy="1046400"/>
          </a:xfrm>
          <a:custGeom>
            <a:avLst/>
            <a:gdLst>
              <a:gd name="connsiteX0" fmla="*/ 0 w 6820799"/>
              <a:gd name="connsiteY0" fmla="*/ 0 h 1046400"/>
              <a:gd name="connsiteX1" fmla="*/ 6820799 w 6820799"/>
              <a:gd name="connsiteY1" fmla="*/ 0 h 1046400"/>
              <a:gd name="connsiteX2" fmla="*/ 6820799 w 6820799"/>
              <a:gd name="connsiteY2" fmla="*/ 1046400 h 1046400"/>
              <a:gd name="connsiteX3" fmla="*/ 0 w 6820799"/>
              <a:gd name="connsiteY3" fmla="*/ 1046400 h 1046400"/>
              <a:gd name="connsiteX4" fmla="*/ 0 w 6820799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20799" h="1046400">
                <a:moveTo>
                  <a:pt x="0" y="0"/>
                </a:moveTo>
                <a:lnTo>
                  <a:pt x="6820799" y="0"/>
                </a:lnTo>
                <a:lnTo>
                  <a:pt x="6820799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501900"/>
            <a:ext cx="200779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Of</a:t>
            </a:r>
            <a:r>
              <a:rPr lang="en-US" altLang="zh-CN" sz="3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course,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25600" y="2984500"/>
            <a:ext cx="6679329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You</a:t>
            </a:r>
            <a:r>
              <a:rPr lang="en-US" altLang="zh-CN" sz="3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can</a:t>
            </a:r>
            <a:r>
              <a:rPr lang="en-US" altLang="zh-CN" sz="3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make</a:t>
            </a:r>
            <a:r>
              <a:rPr lang="en-US" altLang="zh-CN" sz="3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deep</a:t>
            </a:r>
            <a:r>
              <a:rPr lang="en-US" altLang="zh-CN" sz="3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learning</a:t>
            </a:r>
            <a:r>
              <a:rPr lang="en-US" altLang="zh-CN" sz="3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bots.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25600" y="3835400"/>
            <a:ext cx="416312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However,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purely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generative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bot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say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random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words.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25600" y="4038600"/>
            <a:ext cx="4910383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Because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they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don’t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understand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what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they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are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talking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about.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86150" y="1682275"/>
            <a:ext cx="7912200" cy="4764900"/>
          </a:xfrm>
          <a:custGeom>
            <a:avLst/>
            <a:gdLst>
              <a:gd name="connsiteX0" fmla="*/ 0 w 7912200"/>
              <a:gd name="connsiteY0" fmla="*/ 0 h 4764900"/>
              <a:gd name="connsiteX1" fmla="*/ 7912200 w 7912200"/>
              <a:gd name="connsiteY1" fmla="*/ 0 h 4764900"/>
              <a:gd name="connsiteX2" fmla="*/ 7912200 w 7912200"/>
              <a:gd name="connsiteY2" fmla="*/ 4764900 h 4764900"/>
              <a:gd name="connsiteX3" fmla="*/ 0 w 7912200"/>
              <a:gd name="connsiteY3" fmla="*/ 4764900 h 4764900"/>
              <a:gd name="connsiteX4" fmla="*/ 0 w 79122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12200" h="4764900">
                <a:moveTo>
                  <a:pt x="0" y="0"/>
                </a:moveTo>
                <a:lnTo>
                  <a:pt x="7912200" y="0"/>
                </a:lnTo>
                <a:lnTo>
                  <a:pt x="79122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942319" y="3517550"/>
            <a:ext cx="1365053" cy="936900"/>
          </a:xfrm>
          <a:custGeom>
            <a:avLst/>
            <a:gdLst>
              <a:gd name="connsiteX0" fmla="*/ 0 w 1365053"/>
              <a:gd name="connsiteY0" fmla="*/ 0 h 936900"/>
              <a:gd name="connsiteX1" fmla="*/ 1365053 w 1365053"/>
              <a:gd name="connsiteY1" fmla="*/ 0 h 936900"/>
              <a:gd name="connsiteX2" fmla="*/ 1365053 w 1365053"/>
              <a:gd name="connsiteY2" fmla="*/ 936900 h 936900"/>
              <a:gd name="connsiteX3" fmla="*/ 0 w 1365053"/>
              <a:gd name="connsiteY3" fmla="*/ 936900 h 936900"/>
              <a:gd name="connsiteX4" fmla="*/ 0 w 1365053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5053" h="936900">
                <a:moveTo>
                  <a:pt x="0" y="0"/>
                </a:moveTo>
                <a:lnTo>
                  <a:pt x="1365053" y="0"/>
                </a:lnTo>
                <a:lnTo>
                  <a:pt x="1365053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459300" y="3695125"/>
            <a:ext cx="924300" cy="152999"/>
          </a:xfrm>
          <a:custGeom>
            <a:avLst/>
            <a:gdLst>
              <a:gd name="connsiteX0" fmla="*/ 0 w 924300"/>
              <a:gd name="connsiteY0" fmla="*/ 152999 h 152999"/>
              <a:gd name="connsiteX1" fmla="*/ 924300 w 924300"/>
              <a:gd name="connsiteY1" fmla="*/ 0 h 152999"/>
              <a:gd name="connsiteX2" fmla="*/ 0 w 924300"/>
              <a:gd name="connsiteY2" fmla="*/ 152999 h 152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24300" h="152999">
                <a:moveTo>
                  <a:pt x="0" y="152999"/>
                </a:moveTo>
                <a:lnTo>
                  <a:pt x="924300" y="0"/>
                </a:lnTo>
                <a:lnTo>
                  <a:pt x="0" y="152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3452950" y="3698108"/>
            <a:ext cx="880617" cy="156366"/>
          </a:xfrm>
          <a:custGeom>
            <a:avLst/>
            <a:gdLst>
              <a:gd name="connsiteX0" fmla="*/ 6350 w 880617"/>
              <a:gd name="connsiteY0" fmla="*/ 150016 h 156366"/>
              <a:gd name="connsiteX1" fmla="*/ 874267 w 880617"/>
              <a:gd name="connsiteY1" fmla="*/ 6350 h 1563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0617" h="156366">
                <a:moveTo>
                  <a:pt x="6350" y="150016"/>
                </a:moveTo>
                <a:lnTo>
                  <a:pt x="874267" y="6350"/>
                </a:lnTo>
              </a:path>
            </a:pathLst>
          </a:custGeom>
          <a:ln w="12700">
            <a:solidFill>
              <a:srgbClr val="66666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318298" y="3682586"/>
            <a:ext cx="57914" cy="43743"/>
          </a:xfrm>
          <a:custGeom>
            <a:avLst/>
            <a:gdLst>
              <a:gd name="connsiteX0" fmla="*/ 11488 w 57914"/>
              <a:gd name="connsiteY0" fmla="*/ 37393 h 43743"/>
              <a:gd name="connsiteX1" fmla="*/ 51564 w 57914"/>
              <a:gd name="connsiteY1" fmla="*/ 14811 h 43743"/>
              <a:gd name="connsiteX2" fmla="*/ 6350 w 57914"/>
              <a:gd name="connsiteY2" fmla="*/ 6350 h 43743"/>
              <a:gd name="connsiteX3" fmla="*/ 11488 w 57914"/>
              <a:gd name="connsiteY3" fmla="*/ 37393 h 437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7914" h="43743">
                <a:moveTo>
                  <a:pt x="11488" y="37393"/>
                </a:moveTo>
                <a:lnTo>
                  <a:pt x="51564" y="14811"/>
                </a:lnTo>
                <a:lnTo>
                  <a:pt x="6350" y="6350"/>
                </a:lnTo>
                <a:lnTo>
                  <a:pt x="11488" y="37393"/>
                </a:lnTo>
              </a:path>
            </a:pathLst>
          </a:custGeom>
          <a:solidFill>
            <a:srgbClr val="6666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459300" y="4198675"/>
            <a:ext cx="905100" cy="191099"/>
          </a:xfrm>
          <a:custGeom>
            <a:avLst/>
            <a:gdLst>
              <a:gd name="connsiteX0" fmla="*/ 0 w 905100"/>
              <a:gd name="connsiteY0" fmla="*/ 0 h 191099"/>
              <a:gd name="connsiteX1" fmla="*/ 905100 w 905100"/>
              <a:gd name="connsiteY1" fmla="*/ 191099 h 191099"/>
              <a:gd name="connsiteX2" fmla="*/ 0 w 905100"/>
              <a:gd name="connsiteY2" fmla="*/ 0 h 191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05100" h="191099">
                <a:moveTo>
                  <a:pt x="0" y="0"/>
                </a:moveTo>
                <a:lnTo>
                  <a:pt x="905100" y="1910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3452950" y="4192325"/>
            <a:ext cx="861882" cy="191993"/>
          </a:xfrm>
          <a:custGeom>
            <a:avLst/>
            <a:gdLst>
              <a:gd name="connsiteX0" fmla="*/ 6350 w 861882"/>
              <a:gd name="connsiteY0" fmla="*/ 6350 h 191993"/>
              <a:gd name="connsiteX1" fmla="*/ 855532 w 861882"/>
              <a:gd name="connsiteY1" fmla="*/ 185643 h 191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1882" h="191993">
                <a:moveTo>
                  <a:pt x="6350" y="6350"/>
                </a:moveTo>
                <a:lnTo>
                  <a:pt x="855532" y="185643"/>
                </a:lnTo>
              </a:path>
            </a:pathLst>
          </a:custGeom>
          <a:ln w="12700">
            <a:solidFill>
              <a:srgbClr val="66666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298882" y="4356225"/>
            <a:ext cx="58242" cy="43486"/>
          </a:xfrm>
          <a:custGeom>
            <a:avLst/>
            <a:gdLst>
              <a:gd name="connsiteX0" fmla="*/ 6350 w 58242"/>
              <a:gd name="connsiteY0" fmla="*/ 37136 h 43486"/>
              <a:gd name="connsiteX1" fmla="*/ 51892 w 58242"/>
              <a:gd name="connsiteY1" fmla="*/ 30672 h 43486"/>
              <a:gd name="connsiteX2" fmla="*/ 12849 w 58242"/>
              <a:gd name="connsiteY2" fmla="*/ 6350 h 43486"/>
              <a:gd name="connsiteX3" fmla="*/ 6350 w 58242"/>
              <a:gd name="connsiteY3" fmla="*/ 37136 h 434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8242" h="43486">
                <a:moveTo>
                  <a:pt x="6350" y="37136"/>
                </a:moveTo>
                <a:lnTo>
                  <a:pt x="51892" y="30672"/>
                </a:lnTo>
                <a:lnTo>
                  <a:pt x="12849" y="6350"/>
                </a:lnTo>
                <a:lnTo>
                  <a:pt x="6350" y="37136"/>
                </a:lnTo>
              </a:path>
            </a:pathLst>
          </a:custGeom>
          <a:solidFill>
            <a:srgbClr val="6666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4670275" y="3484825"/>
            <a:ext cx="1784700" cy="363299"/>
          </a:xfrm>
          <a:custGeom>
            <a:avLst/>
            <a:gdLst>
              <a:gd name="connsiteX0" fmla="*/ 0 w 1784700"/>
              <a:gd name="connsiteY0" fmla="*/ 0 h 363299"/>
              <a:gd name="connsiteX1" fmla="*/ 1784700 w 1784700"/>
              <a:gd name="connsiteY1" fmla="*/ 0 h 363299"/>
              <a:gd name="connsiteX2" fmla="*/ 1784700 w 1784700"/>
              <a:gd name="connsiteY2" fmla="*/ 363299 h 363299"/>
              <a:gd name="connsiteX3" fmla="*/ 0 w 1784700"/>
              <a:gd name="connsiteY3" fmla="*/ 363299 h 363299"/>
              <a:gd name="connsiteX4" fmla="*/ 0 w 1784700"/>
              <a:gd name="connsiteY4" fmla="*/ 0 h 36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4700" h="363299">
                <a:moveTo>
                  <a:pt x="0" y="0"/>
                </a:moveTo>
                <a:lnTo>
                  <a:pt x="1784700" y="0"/>
                </a:lnTo>
                <a:lnTo>
                  <a:pt x="1784700" y="363299"/>
                </a:lnTo>
                <a:lnTo>
                  <a:pt x="0" y="3632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670275" y="4141325"/>
            <a:ext cx="1784700" cy="363299"/>
          </a:xfrm>
          <a:custGeom>
            <a:avLst/>
            <a:gdLst>
              <a:gd name="connsiteX0" fmla="*/ 0 w 1784700"/>
              <a:gd name="connsiteY0" fmla="*/ 0 h 363299"/>
              <a:gd name="connsiteX1" fmla="*/ 1784700 w 1784700"/>
              <a:gd name="connsiteY1" fmla="*/ 0 h 363299"/>
              <a:gd name="connsiteX2" fmla="*/ 1784700 w 1784700"/>
              <a:gd name="connsiteY2" fmla="*/ 363299 h 363299"/>
              <a:gd name="connsiteX3" fmla="*/ 0 w 1784700"/>
              <a:gd name="connsiteY3" fmla="*/ 363299 h 363299"/>
              <a:gd name="connsiteX4" fmla="*/ 0 w 1784700"/>
              <a:gd name="connsiteY4" fmla="*/ 0 h 36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4700" h="363299">
                <a:moveTo>
                  <a:pt x="0" y="0"/>
                </a:moveTo>
                <a:lnTo>
                  <a:pt x="1784700" y="0"/>
                </a:lnTo>
                <a:lnTo>
                  <a:pt x="1784700" y="363299"/>
                </a:lnTo>
                <a:lnTo>
                  <a:pt x="0" y="3632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447125" y="3459600"/>
            <a:ext cx="847800" cy="191099"/>
          </a:xfrm>
          <a:custGeom>
            <a:avLst/>
            <a:gdLst>
              <a:gd name="connsiteX0" fmla="*/ 0 w 847800"/>
              <a:gd name="connsiteY0" fmla="*/ 0 h 191099"/>
              <a:gd name="connsiteX1" fmla="*/ 847799 w 847800"/>
              <a:gd name="connsiteY1" fmla="*/ 0 h 191099"/>
              <a:gd name="connsiteX2" fmla="*/ 847799 w 847800"/>
              <a:gd name="connsiteY2" fmla="*/ 191099 h 191099"/>
              <a:gd name="connsiteX3" fmla="*/ 0 w 847800"/>
              <a:gd name="connsiteY3" fmla="*/ 191099 h 191099"/>
              <a:gd name="connsiteX4" fmla="*/ 0 w 847800"/>
              <a:gd name="connsiteY4" fmla="*/ 0 h 191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7800" h="191099">
                <a:moveTo>
                  <a:pt x="0" y="0"/>
                </a:moveTo>
                <a:lnTo>
                  <a:pt x="847799" y="0"/>
                </a:lnTo>
                <a:lnTo>
                  <a:pt x="847799" y="191099"/>
                </a:lnTo>
                <a:lnTo>
                  <a:pt x="0" y="1910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421350" y="4236175"/>
            <a:ext cx="924300" cy="191099"/>
          </a:xfrm>
          <a:custGeom>
            <a:avLst/>
            <a:gdLst>
              <a:gd name="connsiteX0" fmla="*/ 0 w 924300"/>
              <a:gd name="connsiteY0" fmla="*/ 0 h 191099"/>
              <a:gd name="connsiteX1" fmla="*/ 924300 w 924300"/>
              <a:gd name="connsiteY1" fmla="*/ 0 h 191099"/>
              <a:gd name="connsiteX2" fmla="*/ 924300 w 924300"/>
              <a:gd name="connsiteY2" fmla="*/ 191099 h 191099"/>
              <a:gd name="connsiteX3" fmla="*/ 0 w 924300"/>
              <a:gd name="connsiteY3" fmla="*/ 191099 h 191099"/>
              <a:gd name="connsiteX4" fmla="*/ 0 w 924300"/>
              <a:gd name="connsiteY4" fmla="*/ 0 h 191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4300" h="191099">
                <a:moveTo>
                  <a:pt x="0" y="0"/>
                </a:moveTo>
                <a:lnTo>
                  <a:pt x="924300" y="0"/>
                </a:lnTo>
                <a:lnTo>
                  <a:pt x="924300" y="191099"/>
                </a:lnTo>
                <a:lnTo>
                  <a:pt x="0" y="1910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3505200"/>
            <a:ext cx="1384300" cy="965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1016000"/>
            <a:ext cx="6005298" cy="24955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Words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and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understanding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41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Words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Words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characters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are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symbols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Language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is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already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function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f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: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thought/concept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-&gt;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word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371600" y="4584700"/>
            <a:ext cx="582890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Words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are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already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result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of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learning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930400" y="4914900"/>
            <a:ext cx="8976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235200" y="4914900"/>
            <a:ext cx="2568973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Not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like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R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FF00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G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B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image</a:t>
            </a:r>
            <a:r>
              <a:rPr lang="en-US" altLang="zh-CN" sz="1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zh-CN" sz="1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channels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371600" y="5156200"/>
            <a:ext cx="691253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Element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Natural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Language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Graph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Model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749800" y="3606800"/>
            <a:ext cx="474489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18" charset="0"/>
              </a:rPr>
              <a:t>사과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22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Apple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505200" y="3606800"/>
            <a:ext cx="729367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zh-CN" sz="1000" i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f</a:t>
            </a:r>
            <a:r>
              <a:rPr lang="en-US" altLang="zh-CN" sz="666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666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</a:t>
            </a:r>
            <a:r>
              <a:rPr lang="en-US" altLang="zh-CN" sz="1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</a:t>
            </a:r>
            <a:r>
              <a:rPr lang="en-US" altLang="zh-CN" sz="1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Korean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000" i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f</a:t>
            </a:r>
            <a:r>
              <a:rPr lang="en-US" altLang="zh-CN" sz="666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666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2</a:t>
            </a:r>
            <a:r>
              <a:rPr lang="en-US" altLang="zh-CN" sz="1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</a:t>
            </a:r>
            <a:r>
              <a:rPr lang="en-US" altLang="zh-CN" sz="1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English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419623" y="1981224"/>
            <a:ext cx="2307375" cy="1555150"/>
          </a:xfrm>
          <a:custGeom>
            <a:avLst/>
            <a:gdLst>
              <a:gd name="connsiteX0" fmla="*/ 0 w 2307375"/>
              <a:gd name="connsiteY0" fmla="*/ 0 h 1555150"/>
              <a:gd name="connsiteX1" fmla="*/ 2307375 w 2307375"/>
              <a:gd name="connsiteY1" fmla="*/ 0 h 1555150"/>
              <a:gd name="connsiteX2" fmla="*/ 2307375 w 2307375"/>
              <a:gd name="connsiteY2" fmla="*/ 1555150 h 1555150"/>
              <a:gd name="connsiteX3" fmla="*/ 0 w 2307375"/>
              <a:gd name="connsiteY3" fmla="*/ 1555150 h 1555150"/>
              <a:gd name="connsiteX4" fmla="*/ 0 w 2307375"/>
              <a:gd name="connsiteY4" fmla="*/ 0 h 1555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7375" h="1555150">
                <a:moveTo>
                  <a:pt x="0" y="0"/>
                </a:moveTo>
                <a:lnTo>
                  <a:pt x="2307375" y="0"/>
                </a:lnTo>
                <a:lnTo>
                  <a:pt x="2307375" y="1555150"/>
                </a:lnTo>
                <a:lnTo>
                  <a:pt x="0" y="155515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83950" y="4746075"/>
            <a:ext cx="1660424" cy="1853500"/>
          </a:xfrm>
          <a:custGeom>
            <a:avLst/>
            <a:gdLst>
              <a:gd name="connsiteX0" fmla="*/ 0 w 1660424"/>
              <a:gd name="connsiteY0" fmla="*/ 0 h 1853500"/>
              <a:gd name="connsiteX1" fmla="*/ 1660424 w 1660424"/>
              <a:gd name="connsiteY1" fmla="*/ 0 h 1853500"/>
              <a:gd name="connsiteX2" fmla="*/ 1660424 w 1660424"/>
              <a:gd name="connsiteY2" fmla="*/ 1853500 h 1853500"/>
              <a:gd name="connsiteX3" fmla="*/ 0 w 1660424"/>
              <a:gd name="connsiteY3" fmla="*/ 1853500 h 1853500"/>
              <a:gd name="connsiteX4" fmla="*/ 0 w 1660424"/>
              <a:gd name="connsiteY4" fmla="*/ 0 h 185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0424" h="1853500">
                <a:moveTo>
                  <a:pt x="0" y="0"/>
                </a:moveTo>
                <a:lnTo>
                  <a:pt x="1660424" y="0"/>
                </a:lnTo>
                <a:lnTo>
                  <a:pt x="1660424" y="1853500"/>
                </a:lnTo>
                <a:lnTo>
                  <a:pt x="0" y="1853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3015550" y="4746075"/>
            <a:ext cx="2513224" cy="1779525"/>
          </a:xfrm>
          <a:custGeom>
            <a:avLst/>
            <a:gdLst>
              <a:gd name="connsiteX0" fmla="*/ 0 w 2513224"/>
              <a:gd name="connsiteY0" fmla="*/ 0 h 1779525"/>
              <a:gd name="connsiteX1" fmla="*/ 2513224 w 2513224"/>
              <a:gd name="connsiteY1" fmla="*/ 0 h 1779525"/>
              <a:gd name="connsiteX2" fmla="*/ 2513224 w 2513224"/>
              <a:gd name="connsiteY2" fmla="*/ 1779525 h 1779525"/>
              <a:gd name="connsiteX3" fmla="*/ 0 w 2513224"/>
              <a:gd name="connsiteY3" fmla="*/ 1779525 h 1779525"/>
              <a:gd name="connsiteX4" fmla="*/ 0 w 2513224"/>
              <a:gd name="connsiteY4" fmla="*/ 0 h 1779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3224" h="1779525">
                <a:moveTo>
                  <a:pt x="0" y="0"/>
                </a:moveTo>
                <a:lnTo>
                  <a:pt x="2513224" y="0"/>
                </a:lnTo>
                <a:lnTo>
                  <a:pt x="2513224" y="1779525"/>
                </a:lnTo>
                <a:lnTo>
                  <a:pt x="0" y="177952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777324" y="5041800"/>
            <a:ext cx="3046575" cy="1114425"/>
          </a:xfrm>
          <a:custGeom>
            <a:avLst/>
            <a:gdLst>
              <a:gd name="connsiteX0" fmla="*/ 0 w 3046575"/>
              <a:gd name="connsiteY0" fmla="*/ 0 h 1114425"/>
              <a:gd name="connsiteX1" fmla="*/ 3046575 w 3046575"/>
              <a:gd name="connsiteY1" fmla="*/ 0 h 1114425"/>
              <a:gd name="connsiteX2" fmla="*/ 3046575 w 3046575"/>
              <a:gd name="connsiteY2" fmla="*/ 1114425 h 1114425"/>
              <a:gd name="connsiteX3" fmla="*/ 0 w 3046575"/>
              <a:gd name="connsiteY3" fmla="*/ 1114425 h 1114425"/>
              <a:gd name="connsiteX4" fmla="*/ 0 w 3046575"/>
              <a:gd name="connsiteY4" fmla="*/ 0 h 1114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6575" h="1114425">
                <a:moveTo>
                  <a:pt x="0" y="0"/>
                </a:moveTo>
                <a:lnTo>
                  <a:pt x="3046575" y="0"/>
                </a:lnTo>
                <a:lnTo>
                  <a:pt x="3046575" y="1114425"/>
                </a:lnTo>
                <a:lnTo>
                  <a:pt x="0" y="111442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700" y="4737100"/>
            <a:ext cx="1676400" cy="1879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7200" y="4737100"/>
            <a:ext cx="2540000" cy="18034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1968500"/>
            <a:ext cx="2336800" cy="15748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65800" y="5029200"/>
            <a:ext cx="3073400" cy="1143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319735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Words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and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understanding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11200" y="1892300"/>
            <a:ext cx="5404365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When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learning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new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word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20800" y="2400300"/>
            <a:ext cx="354969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Mimic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others’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usage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66900" y="2832100"/>
            <a:ext cx="440011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Indirectly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learn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by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examples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371600" y="3530600"/>
            <a:ext cx="390010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Grammar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Dictionaries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866900" y="3911600"/>
            <a:ext cx="5335691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Directly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learn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Knowledge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Structure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Transfer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learning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94024" y="1557250"/>
            <a:ext cx="4964875" cy="1327600"/>
          </a:xfrm>
          <a:custGeom>
            <a:avLst/>
            <a:gdLst>
              <a:gd name="connsiteX0" fmla="*/ 0 w 4964875"/>
              <a:gd name="connsiteY0" fmla="*/ 0 h 1327600"/>
              <a:gd name="connsiteX1" fmla="*/ 4964875 w 4964875"/>
              <a:gd name="connsiteY1" fmla="*/ 0 h 1327600"/>
              <a:gd name="connsiteX2" fmla="*/ 4964875 w 4964875"/>
              <a:gd name="connsiteY2" fmla="*/ 1327600 h 1327600"/>
              <a:gd name="connsiteX3" fmla="*/ 0 w 4964875"/>
              <a:gd name="connsiteY3" fmla="*/ 1327600 h 1327600"/>
              <a:gd name="connsiteX4" fmla="*/ 0 w 4964875"/>
              <a:gd name="connsiteY4" fmla="*/ 0 h 132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4875" h="1327600">
                <a:moveTo>
                  <a:pt x="0" y="0"/>
                </a:moveTo>
                <a:lnTo>
                  <a:pt x="4964875" y="0"/>
                </a:lnTo>
                <a:lnTo>
                  <a:pt x="4964875" y="1327600"/>
                </a:lnTo>
                <a:lnTo>
                  <a:pt x="0" y="13276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485450" y="1483250"/>
            <a:ext cx="4658549" cy="1576999"/>
          </a:xfrm>
          <a:custGeom>
            <a:avLst/>
            <a:gdLst>
              <a:gd name="connsiteX0" fmla="*/ 0 w 4658549"/>
              <a:gd name="connsiteY0" fmla="*/ 0 h 1576999"/>
              <a:gd name="connsiteX1" fmla="*/ 4658549 w 4658549"/>
              <a:gd name="connsiteY1" fmla="*/ 0 h 1576999"/>
              <a:gd name="connsiteX2" fmla="*/ 4658549 w 4658549"/>
              <a:gd name="connsiteY2" fmla="*/ 1576999 h 1576999"/>
              <a:gd name="connsiteX3" fmla="*/ 0 w 4658549"/>
              <a:gd name="connsiteY3" fmla="*/ 1576999 h 1576999"/>
              <a:gd name="connsiteX4" fmla="*/ 0 w 4658549"/>
              <a:gd name="connsiteY4" fmla="*/ 0 h 1576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58549" h="1576999">
                <a:moveTo>
                  <a:pt x="0" y="0"/>
                </a:moveTo>
                <a:lnTo>
                  <a:pt x="4658549" y="0"/>
                </a:lnTo>
                <a:lnTo>
                  <a:pt x="4658549" y="1576999"/>
                </a:lnTo>
                <a:lnTo>
                  <a:pt x="0" y="1576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52400" y="3318600"/>
            <a:ext cx="8839200" cy="1804452"/>
          </a:xfrm>
          <a:custGeom>
            <a:avLst/>
            <a:gdLst>
              <a:gd name="connsiteX0" fmla="*/ 0 w 8839200"/>
              <a:gd name="connsiteY0" fmla="*/ 0 h 1804452"/>
              <a:gd name="connsiteX1" fmla="*/ 8839200 w 8839200"/>
              <a:gd name="connsiteY1" fmla="*/ 0 h 1804452"/>
              <a:gd name="connsiteX2" fmla="*/ 8839200 w 8839200"/>
              <a:gd name="connsiteY2" fmla="*/ 1804451 h 1804452"/>
              <a:gd name="connsiteX3" fmla="*/ 0 w 8839200"/>
              <a:gd name="connsiteY3" fmla="*/ 1804451 h 1804452"/>
              <a:gd name="connsiteX4" fmla="*/ 0 w 8839200"/>
              <a:gd name="connsiteY4" fmla="*/ 0 h 1804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39200" h="1804452">
                <a:moveTo>
                  <a:pt x="0" y="0"/>
                </a:moveTo>
                <a:lnTo>
                  <a:pt x="8839200" y="0"/>
                </a:lnTo>
                <a:lnTo>
                  <a:pt x="8839200" y="1804451"/>
                </a:lnTo>
                <a:lnTo>
                  <a:pt x="0" y="1804451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52400" y="5351652"/>
            <a:ext cx="8839197" cy="1109855"/>
          </a:xfrm>
          <a:custGeom>
            <a:avLst/>
            <a:gdLst>
              <a:gd name="connsiteX0" fmla="*/ 0 w 8839197"/>
              <a:gd name="connsiteY0" fmla="*/ 0 h 1109855"/>
              <a:gd name="connsiteX1" fmla="*/ 8839197 w 8839197"/>
              <a:gd name="connsiteY1" fmla="*/ 0 h 1109855"/>
              <a:gd name="connsiteX2" fmla="*/ 8839197 w 8839197"/>
              <a:gd name="connsiteY2" fmla="*/ 1109855 h 1109855"/>
              <a:gd name="connsiteX3" fmla="*/ 0 w 8839197"/>
              <a:gd name="connsiteY3" fmla="*/ 1109855 h 1109855"/>
              <a:gd name="connsiteX4" fmla="*/ 0 w 8839197"/>
              <a:gd name="connsiteY4" fmla="*/ 0 h 110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39197" h="1109855">
                <a:moveTo>
                  <a:pt x="0" y="0"/>
                </a:moveTo>
                <a:lnTo>
                  <a:pt x="8839197" y="0"/>
                </a:lnTo>
                <a:lnTo>
                  <a:pt x="8839197" y="1109855"/>
                </a:lnTo>
                <a:lnTo>
                  <a:pt x="0" y="110985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311125" y="2242225"/>
            <a:ext cx="1529700" cy="363299"/>
          </a:xfrm>
          <a:custGeom>
            <a:avLst/>
            <a:gdLst>
              <a:gd name="connsiteX0" fmla="*/ 0 w 1529700"/>
              <a:gd name="connsiteY0" fmla="*/ 181649 h 363299"/>
              <a:gd name="connsiteX1" fmla="*/ 0 w 1529700"/>
              <a:gd name="connsiteY1" fmla="*/ 181649 h 363299"/>
              <a:gd name="connsiteX2" fmla="*/ 764850 w 1529700"/>
              <a:gd name="connsiteY2" fmla="*/ 0 h 363299"/>
              <a:gd name="connsiteX3" fmla="*/ 764850 w 1529700"/>
              <a:gd name="connsiteY3" fmla="*/ 0 h 363299"/>
              <a:gd name="connsiteX4" fmla="*/ 1529700 w 1529700"/>
              <a:gd name="connsiteY4" fmla="*/ 181649 h 363299"/>
              <a:gd name="connsiteX5" fmla="*/ 1529700 w 1529700"/>
              <a:gd name="connsiteY5" fmla="*/ 181649 h 363299"/>
              <a:gd name="connsiteX6" fmla="*/ 764850 w 1529700"/>
              <a:gd name="connsiteY6" fmla="*/ 363299 h 363299"/>
              <a:gd name="connsiteX7" fmla="*/ 764850 w 1529700"/>
              <a:gd name="connsiteY7" fmla="*/ 363299 h 363299"/>
              <a:gd name="connsiteX8" fmla="*/ 0 w 1529700"/>
              <a:gd name="connsiteY8" fmla="*/ 181649 h 36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29700" h="363299">
                <a:moveTo>
                  <a:pt x="0" y="181649"/>
                </a:moveTo>
                <a:lnTo>
                  <a:pt x="0" y="181649"/>
                </a:lnTo>
                <a:cubicBezTo>
                  <a:pt x="0" y="81327"/>
                  <a:pt x="342435" y="0"/>
                  <a:pt x="764850" y="0"/>
                </a:cubicBezTo>
                <a:lnTo>
                  <a:pt x="764850" y="0"/>
                </a:lnTo>
                <a:cubicBezTo>
                  <a:pt x="1187265" y="0"/>
                  <a:pt x="1529700" y="81327"/>
                  <a:pt x="1529700" y="181649"/>
                </a:cubicBezTo>
                <a:lnTo>
                  <a:pt x="1529700" y="181649"/>
                </a:lnTo>
                <a:cubicBezTo>
                  <a:pt x="1529700" y="281972"/>
                  <a:pt x="1187265" y="363299"/>
                  <a:pt x="764850" y="363299"/>
                </a:cubicBezTo>
                <a:lnTo>
                  <a:pt x="764850" y="363299"/>
                </a:lnTo>
                <a:cubicBezTo>
                  <a:pt x="342435" y="363299"/>
                  <a:pt x="0" y="281972"/>
                  <a:pt x="0" y="18164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292075" y="2223175"/>
            <a:ext cx="1567800" cy="401399"/>
          </a:xfrm>
          <a:custGeom>
            <a:avLst/>
            <a:gdLst>
              <a:gd name="connsiteX0" fmla="*/ 19050 w 1567800"/>
              <a:gd name="connsiteY0" fmla="*/ 200699 h 401399"/>
              <a:gd name="connsiteX1" fmla="*/ 19050 w 1567800"/>
              <a:gd name="connsiteY1" fmla="*/ 200699 h 401399"/>
              <a:gd name="connsiteX2" fmla="*/ 783900 w 1567800"/>
              <a:gd name="connsiteY2" fmla="*/ 19050 h 401399"/>
              <a:gd name="connsiteX3" fmla="*/ 783900 w 1567800"/>
              <a:gd name="connsiteY3" fmla="*/ 19050 h 401399"/>
              <a:gd name="connsiteX4" fmla="*/ 1548750 w 1567800"/>
              <a:gd name="connsiteY4" fmla="*/ 200699 h 401399"/>
              <a:gd name="connsiteX5" fmla="*/ 1548750 w 1567800"/>
              <a:gd name="connsiteY5" fmla="*/ 200699 h 401399"/>
              <a:gd name="connsiteX6" fmla="*/ 783900 w 1567800"/>
              <a:gd name="connsiteY6" fmla="*/ 382349 h 401399"/>
              <a:gd name="connsiteX7" fmla="*/ 783900 w 1567800"/>
              <a:gd name="connsiteY7" fmla="*/ 382349 h 401399"/>
              <a:gd name="connsiteX8" fmla="*/ 19050 w 1567800"/>
              <a:gd name="connsiteY8" fmla="*/ 200699 h 401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67800" h="401399">
                <a:moveTo>
                  <a:pt x="19050" y="200699"/>
                </a:moveTo>
                <a:lnTo>
                  <a:pt x="19050" y="200699"/>
                </a:lnTo>
                <a:cubicBezTo>
                  <a:pt x="19050" y="100377"/>
                  <a:pt x="361485" y="19050"/>
                  <a:pt x="783900" y="19050"/>
                </a:cubicBezTo>
                <a:lnTo>
                  <a:pt x="783900" y="19050"/>
                </a:lnTo>
                <a:cubicBezTo>
                  <a:pt x="1206315" y="19050"/>
                  <a:pt x="1548750" y="100377"/>
                  <a:pt x="1548750" y="200699"/>
                </a:cubicBezTo>
                <a:lnTo>
                  <a:pt x="1548750" y="200699"/>
                </a:lnTo>
                <a:cubicBezTo>
                  <a:pt x="1548750" y="301022"/>
                  <a:pt x="1206315" y="382349"/>
                  <a:pt x="783900" y="382349"/>
                </a:cubicBezTo>
                <a:lnTo>
                  <a:pt x="783900" y="382349"/>
                </a:lnTo>
                <a:cubicBezTo>
                  <a:pt x="361485" y="382349"/>
                  <a:pt x="19050" y="301022"/>
                  <a:pt x="19050" y="20069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266775" y="4568325"/>
            <a:ext cx="1478400" cy="312600"/>
          </a:xfrm>
          <a:custGeom>
            <a:avLst/>
            <a:gdLst>
              <a:gd name="connsiteX0" fmla="*/ 0 w 1478400"/>
              <a:gd name="connsiteY0" fmla="*/ 156300 h 312600"/>
              <a:gd name="connsiteX1" fmla="*/ 0 w 1478400"/>
              <a:gd name="connsiteY1" fmla="*/ 156300 h 312600"/>
              <a:gd name="connsiteX2" fmla="*/ 739200 w 1478400"/>
              <a:gd name="connsiteY2" fmla="*/ 0 h 312600"/>
              <a:gd name="connsiteX3" fmla="*/ 739200 w 1478400"/>
              <a:gd name="connsiteY3" fmla="*/ 0 h 312600"/>
              <a:gd name="connsiteX4" fmla="*/ 1478400 w 1478400"/>
              <a:gd name="connsiteY4" fmla="*/ 156300 h 312600"/>
              <a:gd name="connsiteX5" fmla="*/ 1478400 w 1478400"/>
              <a:gd name="connsiteY5" fmla="*/ 156300 h 312600"/>
              <a:gd name="connsiteX6" fmla="*/ 739200 w 1478400"/>
              <a:gd name="connsiteY6" fmla="*/ 312600 h 312600"/>
              <a:gd name="connsiteX7" fmla="*/ 739200 w 1478400"/>
              <a:gd name="connsiteY7" fmla="*/ 312600 h 312600"/>
              <a:gd name="connsiteX8" fmla="*/ 0 w 1478400"/>
              <a:gd name="connsiteY8" fmla="*/ 156300 h 31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78400" h="312600">
                <a:moveTo>
                  <a:pt x="0" y="156300"/>
                </a:moveTo>
                <a:lnTo>
                  <a:pt x="0" y="156300"/>
                </a:lnTo>
                <a:cubicBezTo>
                  <a:pt x="0" y="69977"/>
                  <a:pt x="330951" y="0"/>
                  <a:pt x="739200" y="0"/>
                </a:cubicBezTo>
                <a:lnTo>
                  <a:pt x="739200" y="0"/>
                </a:lnTo>
                <a:cubicBezTo>
                  <a:pt x="1147448" y="0"/>
                  <a:pt x="1478400" y="69977"/>
                  <a:pt x="1478400" y="156300"/>
                </a:cubicBezTo>
                <a:lnTo>
                  <a:pt x="1478400" y="156300"/>
                </a:lnTo>
                <a:cubicBezTo>
                  <a:pt x="1478400" y="242622"/>
                  <a:pt x="1147448" y="312600"/>
                  <a:pt x="739200" y="312600"/>
                </a:cubicBezTo>
                <a:lnTo>
                  <a:pt x="739200" y="312600"/>
                </a:lnTo>
                <a:cubicBezTo>
                  <a:pt x="330951" y="312600"/>
                  <a:pt x="0" y="242622"/>
                  <a:pt x="0" y="1563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247725" y="4549275"/>
            <a:ext cx="1516500" cy="350700"/>
          </a:xfrm>
          <a:custGeom>
            <a:avLst/>
            <a:gdLst>
              <a:gd name="connsiteX0" fmla="*/ 19050 w 1516500"/>
              <a:gd name="connsiteY0" fmla="*/ 175350 h 350700"/>
              <a:gd name="connsiteX1" fmla="*/ 19050 w 1516500"/>
              <a:gd name="connsiteY1" fmla="*/ 175350 h 350700"/>
              <a:gd name="connsiteX2" fmla="*/ 758250 w 1516500"/>
              <a:gd name="connsiteY2" fmla="*/ 19050 h 350700"/>
              <a:gd name="connsiteX3" fmla="*/ 758250 w 1516500"/>
              <a:gd name="connsiteY3" fmla="*/ 19050 h 350700"/>
              <a:gd name="connsiteX4" fmla="*/ 1497450 w 1516500"/>
              <a:gd name="connsiteY4" fmla="*/ 175350 h 350700"/>
              <a:gd name="connsiteX5" fmla="*/ 1497450 w 1516500"/>
              <a:gd name="connsiteY5" fmla="*/ 175350 h 350700"/>
              <a:gd name="connsiteX6" fmla="*/ 758250 w 1516500"/>
              <a:gd name="connsiteY6" fmla="*/ 331650 h 350700"/>
              <a:gd name="connsiteX7" fmla="*/ 758250 w 1516500"/>
              <a:gd name="connsiteY7" fmla="*/ 331650 h 350700"/>
              <a:gd name="connsiteX8" fmla="*/ 19050 w 1516500"/>
              <a:gd name="connsiteY8" fmla="*/ 175350 h 35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6500" h="350700">
                <a:moveTo>
                  <a:pt x="19050" y="175350"/>
                </a:moveTo>
                <a:lnTo>
                  <a:pt x="19050" y="175350"/>
                </a:lnTo>
                <a:cubicBezTo>
                  <a:pt x="19050" y="89027"/>
                  <a:pt x="350001" y="19050"/>
                  <a:pt x="758250" y="19050"/>
                </a:cubicBezTo>
                <a:lnTo>
                  <a:pt x="758250" y="19050"/>
                </a:lnTo>
                <a:cubicBezTo>
                  <a:pt x="1166498" y="19050"/>
                  <a:pt x="1497450" y="89027"/>
                  <a:pt x="1497450" y="175350"/>
                </a:cubicBezTo>
                <a:lnTo>
                  <a:pt x="1497450" y="175350"/>
                </a:lnTo>
                <a:cubicBezTo>
                  <a:pt x="1497450" y="261672"/>
                  <a:pt x="1166498" y="331650"/>
                  <a:pt x="758250" y="331650"/>
                </a:cubicBezTo>
                <a:lnTo>
                  <a:pt x="758250" y="331650"/>
                </a:lnTo>
                <a:cubicBezTo>
                  <a:pt x="350001" y="331650"/>
                  <a:pt x="19050" y="261672"/>
                  <a:pt x="19050" y="175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73200"/>
            <a:ext cx="9067800" cy="1600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" y="3302000"/>
            <a:ext cx="8864600" cy="18288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700" y="5334000"/>
            <a:ext cx="8864600" cy="1143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319735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Words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and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understanding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86150" y="1682275"/>
            <a:ext cx="7912200" cy="4764900"/>
          </a:xfrm>
          <a:custGeom>
            <a:avLst/>
            <a:gdLst>
              <a:gd name="connsiteX0" fmla="*/ 0 w 7912200"/>
              <a:gd name="connsiteY0" fmla="*/ 0 h 4764900"/>
              <a:gd name="connsiteX1" fmla="*/ 7912200 w 7912200"/>
              <a:gd name="connsiteY1" fmla="*/ 0 h 4764900"/>
              <a:gd name="connsiteX2" fmla="*/ 7912200 w 7912200"/>
              <a:gd name="connsiteY2" fmla="*/ 4764900 h 4764900"/>
              <a:gd name="connsiteX3" fmla="*/ 0 w 7912200"/>
              <a:gd name="connsiteY3" fmla="*/ 4764900 h 4764900"/>
              <a:gd name="connsiteX4" fmla="*/ 0 w 79122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12200" h="4764900">
                <a:moveTo>
                  <a:pt x="0" y="0"/>
                </a:moveTo>
                <a:lnTo>
                  <a:pt x="7912200" y="0"/>
                </a:lnTo>
                <a:lnTo>
                  <a:pt x="79122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019175" y="3752500"/>
            <a:ext cx="6953250" cy="3001975"/>
          </a:xfrm>
          <a:custGeom>
            <a:avLst/>
            <a:gdLst>
              <a:gd name="connsiteX0" fmla="*/ 0 w 6953250"/>
              <a:gd name="connsiteY0" fmla="*/ 0 h 3001975"/>
              <a:gd name="connsiteX1" fmla="*/ 6953250 w 6953250"/>
              <a:gd name="connsiteY1" fmla="*/ 0 h 3001975"/>
              <a:gd name="connsiteX2" fmla="*/ 6953250 w 6953250"/>
              <a:gd name="connsiteY2" fmla="*/ 3001975 h 3001975"/>
              <a:gd name="connsiteX3" fmla="*/ 0 w 6953250"/>
              <a:gd name="connsiteY3" fmla="*/ 3001975 h 3001975"/>
              <a:gd name="connsiteX4" fmla="*/ 0 w 6953250"/>
              <a:gd name="connsiteY4" fmla="*/ 0 h 300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3250" h="3001975">
                <a:moveTo>
                  <a:pt x="0" y="0"/>
                </a:moveTo>
                <a:lnTo>
                  <a:pt x="6953250" y="0"/>
                </a:lnTo>
                <a:lnTo>
                  <a:pt x="6953250" y="3001975"/>
                </a:lnTo>
                <a:lnTo>
                  <a:pt x="0" y="300197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3733800"/>
            <a:ext cx="6985000" cy="3035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319735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Words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and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understanding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1892300"/>
            <a:ext cx="3854901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We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use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languages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2374900"/>
            <a:ext cx="293516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communicate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2743200"/>
            <a:ext cx="637905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95300" algn="l"/>
              </a:tabLst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successfully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express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information/idea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Requires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represent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prior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knowledge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66900" y="3454400"/>
            <a:ext cx="7263014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Ex.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Ontology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(Entity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-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Properties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-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Relationships)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319735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Words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and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understanding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892300"/>
            <a:ext cx="7695376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Understanding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a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new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concept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requires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717800"/>
            <a:ext cx="291906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Prior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knowledge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66900" y="3086100"/>
            <a:ext cx="6125331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Relationships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between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existing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concepts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4025900"/>
            <a:ext cx="216886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Operations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66900" y="4406900"/>
            <a:ext cx="4968155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Scoring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Comparing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similarities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Identifying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nearest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concept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66900" y="5118100"/>
            <a:ext cx="480362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Updating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existing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informations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66900" y="5473700"/>
            <a:ext cx="652787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Creating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Deleting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concepts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connections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965387" y="1534900"/>
            <a:ext cx="7213225" cy="4536549"/>
          </a:xfrm>
          <a:custGeom>
            <a:avLst/>
            <a:gdLst>
              <a:gd name="connsiteX0" fmla="*/ 0 w 7213225"/>
              <a:gd name="connsiteY0" fmla="*/ 0 h 4536549"/>
              <a:gd name="connsiteX1" fmla="*/ 7213225 w 7213225"/>
              <a:gd name="connsiteY1" fmla="*/ 0 h 4536549"/>
              <a:gd name="connsiteX2" fmla="*/ 7213225 w 7213225"/>
              <a:gd name="connsiteY2" fmla="*/ 4536549 h 4536549"/>
              <a:gd name="connsiteX3" fmla="*/ 0 w 7213225"/>
              <a:gd name="connsiteY3" fmla="*/ 4536549 h 4536549"/>
              <a:gd name="connsiteX4" fmla="*/ 0 w 7213225"/>
              <a:gd name="connsiteY4" fmla="*/ 0 h 45365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13225" h="4536549">
                <a:moveTo>
                  <a:pt x="0" y="0"/>
                </a:moveTo>
                <a:lnTo>
                  <a:pt x="7213225" y="0"/>
                </a:lnTo>
                <a:lnTo>
                  <a:pt x="7213225" y="4536549"/>
                </a:lnTo>
                <a:lnTo>
                  <a:pt x="0" y="453654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1524000"/>
            <a:ext cx="7239000" cy="4559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425994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Human-level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General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Conversation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37" y="1600200"/>
            <a:ext cx="3675300" cy="4967700"/>
          </a:xfrm>
          <a:custGeom>
            <a:avLst/>
            <a:gdLst>
              <a:gd name="connsiteX0" fmla="*/ 0 w 3675300"/>
              <a:gd name="connsiteY0" fmla="*/ 0 h 4967700"/>
              <a:gd name="connsiteX1" fmla="*/ 3675300 w 3675300"/>
              <a:gd name="connsiteY1" fmla="*/ 0 h 4967700"/>
              <a:gd name="connsiteX2" fmla="*/ 3675300 w 3675300"/>
              <a:gd name="connsiteY2" fmla="*/ 4967699 h 4967700"/>
              <a:gd name="connsiteX3" fmla="*/ 0 w 3675300"/>
              <a:gd name="connsiteY3" fmla="*/ 4967699 h 4967700"/>
              <a:gd name="connsiteX4" fmla="*/ 0 w 3675300"/>
              <a:gd name="connsiteY4" fmla="*/ 0 h 496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75300" h="4967700">
                <a:moveTo>
                  <a:pt x="0" y="0"/>
                </a:moveTo>
                <a:lnTo>
                  <a:pt x="3675300" y="0"/>
                </a:lnTo>
                <a:lnTo>
                  <a:pt x="3675300" y="4967699"/>
                </a:lnTo>
                <a:lnTo>
                  <a:pt x="0" y="49676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862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682658" y="1600200"/>
            <a:ext cx="3675300" cy="4967700"/>
          </a:xfrm>
          <a:custGeom>
            <a:avLst/>
            <a:gdLst>
              <a:gd name="connsiteX0" fmla="*/ 0 w 3675300"/>
              <a:gd name="connsiteY0" fmla="*/ 0 h 4967700"/>
              <a:gd name="connsiteX1" fmla="*/ 3675300 w 3675300"/>
              <a:gd name="connsiteY1" fmla="*/ 0 h 4967700"/>
              <a:gd name="connsiteX2" fmla="*/ 3675300 w 3675300"/>
              <a:gd name="connsiteY2" fmla="*/ 4967699 h 4967700"/>
              <a:gd name="connsiteX3" fmla="*/ 0 w 3675300"/>
              <a:gd name="connsiteY3" fmla="*/ 4967699 h 4967700"/>
              <a:gd name="connsiteX4" fmla="*/ 0 w 3675300"/>
              <a:gd name="connsiteY4" fmla="*/ 0 h 496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75300" h="4967700">
                <a:moveTo>
                  <a:pt x="0" y="0"/>
                </a:moveTo>
                <a:lnTo>
                  <a:pt x="3675300" y="0"/>
                </a:lnTo>
                <a:lnTo>
                  <a:pt x="3675300" y="4967699"/>
                </a:lnTo>
                <a:lnTo>
                  <a:pt x="0" y="49676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930075" y="4951350"/>
            <a:ext cx="7370400" cy="1084200"/>
          </a:xfrm>
          <a:custGeom>
            <a:avLst/>
            <a:gdLst>
              <a:gd name="connsiteX0" fmla="*/ 0 w 7370400"/>
              <a:gd name="connsiteY0" fmla="*/ 0 h 1084200"/>
              <a:gd name="connsiteX1" fmla="*/ 7370400 w 7370400"/>
              <a:gd name="connsiteY1" fmla="*/ 0 h 1084200"/>
              <a:gd name="connsiteX2" fmla="*/ 7370400 w 7370400"/>
              <a:gd name="connsiteY2" fmla="*/ 1084200 h 1084200"/>
              <a:gd name="connsiteX3" fmla="*/ 0 w 7370400"/>
              <a:gd name="connsiteY3" fmla="*/ 1084200 h 1084200"/>
              <a:gd name="connsiteX4" fmla="*/ 0 w 7370400"/>
              <a:gd name="connsiteY4" fmla="*/ 0 h 10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70400" h="1084200">
                <a:moveTo>
                  <a:pt x="0" y="0"/>
                </a:moveTo>
                <a:lnTo>
                  <a:pt x="7370400" y="0"/>
                </a:lnTo>
                <a:lnTo>
                  <a:pt x="7370400" y="1084200"/>
                </a:lnTo>
                <a:lnTo>
                  <a:pt x="0" y="1084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1003300"/>
            <a:ext cx="3390672" cy="22390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Human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vs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Neural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Networks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3000"/>
              </a:lnSpc>
              <a:tabLst/>
            </a:pPr>
            <a:r>
              <a:rPr lang="en-US" altLang="zh-CN" sz="2600" b="1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Human</a:t>
            </a:r>
            <a:r>
              <a:rPr lang="en-US" altLang="zh-CN" sz="2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b="1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Brain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3500"/>
              </a:lnSpc>
              <a:tabLst/>
            </a:pPr>
            <a:r>
              <a:rPr lang="en-US" altLang="zh-CN" sz="26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#</a:t>
            </a:r>
            <a:r>
              <a:rPr lang="en-US" altLang="zh-CN" sz="26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of</a:t>
            </a:r>
            <a:r>
              <a:rPr lang="en-US" altLang="zh-CN" sz="26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synapses</a:t>
            </a:r>
            <a:r>
              <a:rPr lang="en-US" altLang="zh-CN" sz="26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&gt;</a:t>
            </a:r>
            <a:r>
              <a:rPr lang="en-US" altLang="zh-CN" sz="26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10</a:t>
            </a:r>
            <a:r>
              <a:rPr lang="en-US" altLang="zh-CN" sz="2600" b="1" baseline="30000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14</a:t>
            </a:r>
            <a:endParaRPr lang="en-US" altLang="zh-CN" sz="1733" b="1" baseline="30000" dirty="0" smtClean="0">
              <a:solidFill>
                <a:srgbClr val="0091EA"/>
              </a:solidFill>
              <a:latin typeface="맑은 고딕" pitchFamily="50" charset="-127"/>
              <a:ea typeface="맑은 고딕" pitchFamily="50" charset="-127"/>
              <a:cs typeface="Gill Sans MT Ext Condensed Bold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762500" y="1866900"/>
            <a:ext cx="3188245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600" b="1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Neural</a:t>
            </a:r>
            <a:r>
              <a:rPr lang="en-US" altLang="zh-CN" sz="26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b="1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Networks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3500"/>
              </a:lnSpc>
              <a:tabLst/>
            </a:pPr>
            <a:r>
              <a:rPr lang="en-US" altLang="zh-CN" sz="26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#</a:t>
            </a:r>
            <a:r>
              <a:rPr lang="en-US" altLang="zh-CN" sz="26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of</a:t>
            </a:r>
            <a:r>
              <a:rPr lang="en-US" altLang="zh-CN" sz="26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synapses</a:t>
            </a:r>
            <a:r>
              <a:rPr lang="en-US" altLang="zh-CN" sz="26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&lt;</a:t>
            </a:r>
            <a:r>
              <a:rPr lang="en-US" altLang="zh-CN" sz="26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6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10</a:t>
            </a:r>
            <a:r>
              <a:rPr lang="en-US" altLang="zh-CN" sz="2600" b="1" baseline="30000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Gill Sans MT Ext Condensed Bold" pitchFamily="18" charset="0"/>
              </a:rPr>
              <a:t>10</a:t>
            </a:r>
            <a:endParaRPr lang="en-US" altLang="zh-CN" sz="1733" b="1" baseline="30000" dirty="0" smtClean="0">
              <a:solidFill>
                <a:srgbClr val="0091EA"/>
              </a:solidFill>
              <a:latin typeface="맑은 고딕" pitchFamily="50" charset="-127"/>
              <a:ea typeface="맑은 고딕" pitchFamily="50" charset="-127"/>
              <a:cs typeface="Gill Sans MT Ext Condensed Bold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003300" y="4394200"/>
            <a:ext cx="6830716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To</a:t>
            </a:r>
            <a:r>
              <a:rPr lang="en-US" altLang="zh-CN" sz="2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maintain</a:t>
            </a:r>
            <a:r>
              <a:rPr lang="en-US" altLang="zh-CN" sz="2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Human-level</a:t>
            </a:r>
            <a:r>
              <a:rPr lang="en-US" altLang="zh-CN" sz="2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conversations,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AI</a:t>
            </a:r>
            <a:r>
              <a:rPr lang="en-US" altLang="zh-CN" sz="2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should</a:t>
            </a:r>
            <a:r>
              <a:rPr lang="en-US" altLang="zh-CN" sz="2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understand</a:t>
            </a:r>
            <a:r>
              <a:rPr lang="en-US" altLang="zh-CN" sz="2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meaning</a:t>
            </a:r>
            <a:r>
              <a:rPr lang="en-US" altLang="zh-CN" sz="2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of</a:t>
            </a:r>
            <a:r>
              <a:rPr lang="en-US" altLang="zh-CN" sz="22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sentence.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27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Memory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structure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/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DB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management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Human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Brain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&gt;&gt;&gt;&gt;&gt;&gt;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dirty="0" err="1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바탕" pitchFamily="18" charset="0"/>
              </a:rPr>
              <a:t>넘사벽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&gt;&gt;&gt;&gt;&gt;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Neural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Networks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7470900" cy="1546500"/>
          </a:xfrm>
          <a:custGeom>
            <a:avLst/>
            <a:gdLst>
              <a:gd name="connsiteX0" fmla="*/ 0 w 7470900"/>
              <a:gd name="connsiteY0" fmla="*/ 0 h 1546500"/>
              <a:gd name="connsiteX1" fmla="*/ 7470900 w 7470900"/>
              <a:gd name="connsiteY1" fmla="*/ 0 h 1546500"/>
              <a:gd name="connsiteX2" fmla="*/ 7470900 w 7470900"/>
              <a:gd name="connsiteY2" fmla="*/ 1546500 h 1546500"/>
              <a:gd name="connsiteX3" fmla="*/ 0 w 7470900"/>
              <a:gd name="connsiteY3" fmla="*/ 1546500 h 1546500"/>
              <a:gd name="connsiteX4" fmla="*/ 0 w 74709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70900" h="1546500">
                <a:moveTo>
                  <a:pt x="0" y="0"/>
                </a:moveTo>
                <a:lnTo>
                  <a:pt x="7470900" y="0"/>
                </a:lnTo>
                <a:lnTo>
                  <a:pt x="74709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6025" y="3710550"/>
            <a:ext cx="6827400" cy="1046400"/>
          </a:xfrm>
          <a:custGeom>
            <a:avLst/>
            <a:gdLst>
              <a:gd name="connsiteX0" fmla="*/ 0 w 6827400"/>
              <a:gd name="connsiteY0" fmla="*/ 0 h 1046400"/>
              <a:gd name="connsiteX1" fmla="*/ 6827400 w 6827400"/>
              <a:gd name="connsiteY1" fmla="*/ 0 h 1046400"/>
              <a:gd name="connsiteX2" fmla="*/ 6827400 w 6827400"/>
              <a:gd name="connsiteY2" fmla="*/ 1046400 h 1046400"/>
              <a:gd name="connsiteX3" fmla="*/ 0 w 6827400"/>
              <a:gd name="connsiteY3" fmla="*/ 1046400 h 1046400"/>
              <a:gd name="connsiteX4" fmla="*/ 0 w 68274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27400" h="1046400">
                <a:moveTo>
                  <a:pt x="0" y="0"/>
                </a:moveTo>
                <a:lnTo>
                  <a:pt x="6827400" y="0"/>
                </a:lnTo>
                <a:lnTo>
                  <a:pt x="68274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3149600"/>
            <a:ext cx="65786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2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Deep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Learning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cannot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mean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25600" y="3860800"/>
            <a:ext cx="5918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Even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state-of-the-art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models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still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structured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enough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to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successfully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represent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languages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prior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knowledges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685800"/>
            <a:ext cx="56769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still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want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build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own</a:t>
            </a:r>
          </a:p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Deep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Learning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chatbots..!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152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WildML(Denny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Britz)’s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Blog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Post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66900" y="2413000"/>
            <a:ext cx="1270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35200" y="2413000"/>
            <a:ext cx="39878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RNN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Retrieval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model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Dual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Encoder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LSTM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Trained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Ubuntu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Q&amp;A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Corpus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Sourcecode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provided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4406900"/>
            <a:ext cx="46101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Jungkyu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Shin’s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굴림" pitchFamily="18" charset="0"/>
                <a:cs typeface="굴림" pitchFamily="18" charset="0"/>
              </a:rPr>
              <a:t>미소녀봇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66900" y="4927600"/>
            <a:ext cx="1270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35200" y="4927600"/>
            <a:ext cx="59690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RNN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Generative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model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Trained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Japanese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anime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subtitles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Good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Explanation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overall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architecture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bot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sourcecode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provided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5832600" cy="1546500"/>
          </a:xfrm>
          <a:custGeom>
            <a:avLst/>
            <a:gdLst>
              <a:gd name="connsiteX0" fmla="*/ 0 w 5832600"/>
              <a:gd name="connsiteY0" fmla="*/ 0 h 1546500"/>
              <a:gd name="connsiteX1" fmla="*/ 5832600 w 5832600"/>
              <a:gd name="connsiteY1" fmla="*/ 0 h 1546500"/>
              <a:gd name="connsiteX2" fmla="*/ 5832600 w 5832600"/>
              <a:gd name="connsiteY2" fmla="*/ 1546500 h 1546500"/>
              <a:gd name="connsiteX3" fmla="*/ 0 w 5832600"/>
              <a:gd name="connsiteY3" fmla="*/ 1546500 h 1546500"/>
              <a:gd name="connsiteX4" fmla="*/ 0 w 58326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546500">
                <a:moveTo>
                  <a:pt x="0" y="0"/>
                </a:moveTo>
                <a:lnTo>
                  <a:pt x="5832600" y="0"/>
                </a:lnTo>
                <a:lnTo>
                  <a:pt x="58326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3022600"/>
            <a:ext cx="2654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So..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now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what?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6950400" cy="1546500"/>
          </a:xfrm>
          <a:custGeom>
            <a:avLst/>
            <a:gdLst>
              <a:gd name="connsiteX0" fmla="*/ 0 w 6950400"/>
              <a:gd name="connsiteY0" fmla="*/ 0 h 1546500"/>
              <a:gd name="connsiteX1" fmla="*/ 6950400 w 6950400"/>
              <a:gd name="connsiteY1" fmla="*/ 0 h 1546500"/>
              <a:gd name="connsiteX2" fmla="*/ 6950400 w 6950400"/>
              <a:gd name="connsiteY2" fmla="*/ 1546500 h 1546500"/>
              <a:gd name="connsiteX3" fmla="*/ 0 w 6950400"/>
              <a:gd name="connsiteY3" fmla="*/ 1546500 h 1546500"/>
              <a:gd name="connsiteX4" fmla="*/ 0 w 69504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0400" h="1546500">
                <a:moveTo>
                  <a:pt x="0" y="0"/>
                </a:moveTo>
                <a:lnTo>
                  <a:pt x="6950400" y="0"/>
                </a:lnTo>
                <a:lnTo>
                  <a:pt x="69504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6025" y="3710548"/>
            <a:ext cx="5832600" cy="1046400"/>
          </a:xfrm>
          <a:custGeom>
            <a:avLst/>
            <a:gdLst>
              <a:gd name="connsiteX0" fmla="*/ 0 w 5832600"/>
              <a:gd name="connsiteY0" fmla="*/ 0 h 1046400"/>
              <a:gd name="connsiteX1" fmla="*/ 5832600 w 5832600"/>
              <a:gd name="connsiteY1" fmla="*/ 0 h 1046400"/>
              <a:gd name="connsiteX2" fmla="*/ 5832600 w 5832600"/>
              <a:gd name="connsiteY2" fmla="*/ 1046400 h 1046400"/>
              <a:gd name="connsiteX3" fmla="*/ 0 w 5832600"/>
              <a:gd name="connsiteY3" fmla="*/ 1046400 h 1046400"/>
              <a:gd name="connsiteX4" fmla="*/ 0 w 58326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046400">
                <a:moveTo>
                  <a:pt x="0" y="0"/>
                </a:moveTo>
                <a:lnTo>
                  <a:pt x="5832600" y="0"/>
                </a:lnTo>
                <a:lnTo>
                  <a:pt x="58326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3060700"/>
            <a:ext cx="6769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want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build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bots?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37" y="1600200"/>
            <a:ext cx="3675300" cy="4967700"/>
          </a:xfrm>
          <a:custGeom>
            <a:avLst/>
            <a:gdLst>
              <a:gd name="connsiteX0" fmla="*/ 0 w 3675300"/>
              <a:gd name="connsiteY0" fmla="*/ 0 h 4967700"/>
              <a:gd name="connsiteX1" fmla="*/ 3675300 w 3675300"/>
              <a:gd name="connsiteY1" fmla="*/ 0 h 4967700"/>
              <a:gd name="connsiteX2" fmla="*/ 3675300 w 3675300"/>
              <a:gd name="connsiteY2" fmla="*/ 4967699 h 4967700"/>
              <a:gd name="connsiteX3" fmla="*/ 0 w 3675300"/>
              <a:gd name="connsiteY3" fmla="*/ 4967699 h 4967700"/>
              <a:gd name="connsiteX4" fmla="*/ 0 w 3675300"/>
              <a:gd name="connsiteY4" fmla="*/ 0 h 496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75300" h="4967700">
                <a:moveTo>
                  <a:pt x="0" y="0"/>
                </a:moveTo>
                <a:lnTo>
                  <a:pt x="3675300" y="0"/>
                </a:lnTo>
                <a:lnTo>
                  <a:pt x="3675300" y="4967699"/>
                </a:lnTo>
                <a:lnTo>
                  <a:pt x="0" y="49676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862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682658" y="1600200"/>
            <a:ext cx="3675300" cy="4967700"/>
          </a:xfrm>
          <a:custGeom>
            <a:avLst/>
            <a:gdLst>
              <a:gd name="connsiteX0" fmla="*/ 0 w 3675300"/>
              <a:gd name="connsiteY0" fmla="*/ 0 h 4967700"/>
              <a:gd name="connsiteX1" fmla="*/ 3675300 w 3675300"/>
              <a:gd name="connsiteY1" fmla="*/ 0 h 4967700"/>
              <a:gd name="connsiteX2" fmla="*/ 3675300 w 3675300"/>
              <a:gd name="connsiteY2" fmla="*/ 4967699 h 4967700"/>
              <a:gd name="connsiteX3" fmla="*/ 0 w 3675300"/>
              <a:gd name="connsiteY3" fmla="*/ 4967699 h 4967700"/>
              <a:gd name="connsiteX4" fmla="*/ 0 w 3675300"/>
              <a:gd name="connsiteY4" fmla="*/ 0 h 496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75300" h="4967700">
                <a:moveTo>
                  <a:pt x="0" y="0"/>
                </a:moveTo>
                <a:lnTo>
                  <a:pt x="3675300" y="0"/>
                </a:lnTo>
                <a:lnTo>
                  <a:pt x="3675300" y="4967699"/>
                </a:lnTo>
                <a:lnTo>
                  <a:pt x="0" y="49676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1968500"/>
            <a:ext cx="3498394" cy="42011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165100" algn="l"/>
              </a:tabLst>
            </a:pPr>
            <a:r>
              <a:rPr lang="en-US" altLang="zh-CN" sz="2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500"/>
              </a:lnSpc>
              <a:tabLst>
                <a:tab pos="152400" algn="l"/>
                <a:tab pos="165100" algn="l"/>
              </a:tabLst>
            </a:pP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Topic</a:t>
            </a:r>
          </a:p>
          <a:p>
            <a:pPr>
              <a:lnSpc>
                <a:spcPts val="2700"/>
              </a:lnSpc>
              <a:tabLst>
                <a:tab pos="152400" algn="l"/>
                <a:tab pos="1651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18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narrow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500"/>
              </a:lnSpc>
              <a:tabLst>
                <a:tab pos="152400" algn="l"/>
                <a:tab pos="165100" algn="l"/>
              </a:tabLst>
            </a:pP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Tasks</a:t>
            </a:r>
          </a:p>
          <a:p>
            <a:pPr>
              <a:lnSpc>
                <a:spcPts val="2700"/>
              </a:lnSpc>
              <a:tabLst>
                <a:tab pos="152400" algn="l"/>
                <a:tab pos="1651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zh-CN" sz="18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Domain-specific</a:t>
            </a:r>
          </a:p>
          <a:p>
            <a:pPr>
              <a:lnSpc>
                <a:spcPts val="2100"/>
              </a:lnSpc>
              <a:tabLst>
                <a:tab pos="152400" algn="l"/>
                <a:tab pos="1651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zh-CN" sz="18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Relatively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Small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in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number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500"/>
              </a:lnSpc>
              <a:tabLst>
                <a:tab pos="152400" algn="l"/>
                <a:tab pos="165100" algn="l"/>
              </a:tabLst>
            </a:pP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Important</a:t>
            </a:r>
          </a:p>
          <a:p>
            <a:pPr>
              <a:lnSpc>
                <a:spcPts val="2700"/>
              </a:lnSpc>
              <a:tabLst>
                <a:tab pos="152400" algn="l"/>
                <a:tab pos="1651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zh-CN" sz="18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To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provide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information</a:t>
            </a:r>
          </a:p>
          <a:p>
            <a:pPr>
              <a:lnSpc>
                <a:spcPts val="2100"/>
              </a:lnSpc>
              <a:tabLst>
                <a:tab pos="152400" algn="l"/>
                <a:tab pos="1651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zh-CN" sz="18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And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NOT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to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make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mistakes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63600" y="939800"/>
            <a:ext cx="465223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Bots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for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business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Conversational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AI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762500" y="1968500"/>
            <a:ext cx="3589059" cy="42011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sz="2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Friend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500"/>
              </a:lnSpc>
              <a:tabLst>
                <a:tab pos="152400" algn="l"/>
              </a:tabLst>
            </a:pP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Topic</a:t>
            </a:r>
          </a:p>
          <a:p>
            <a:pPr>
              <a:lnSpc>
                <a:spcPts val="2700"/>
              </a:lnSpc>
              <a:tabLst>
                <a:tab pos="1524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18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broad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500"/>
              </a:lnSpc>
              <a:tabLst>
                <a:tab pos="152400" algn="l"/>
              </a:tabLst>
            </a:pP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Tasks</a:t>
            </a:r>
          </a:p>
          <a:p>
            <a:pPr>
              <a:lnSpc>
                <a:spcPts val="2700"/>
              </a:lnSpc>
              <a:tabLst>
                <a:tab pos="1524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18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General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&amp;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and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abstract</a:t>
            </a:r>
          </a:p>
          <a:p>
            <a:pPr>
              <a:lnSpc>
                <a:spcPts val="2100"/>
              </a:lnSpc>
              <a:tabLst>
                <a:tab pos="1524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18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Numerous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500"/>
              </a:lnSpc>
              <a:tabLst>
                <a:tab pos="152400" algn="l"/>
              </a:tabLst>
            </a:pP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Important</a:t>
            </a:r>
          </a:p>
          <a:p>
            <a:pPr>
              <a:lnSpc>
                <a:spcPts val="2700"/>
              </a:lnSpc>
              <a:tabLst>
                <a:tab pos="1524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18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To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maintain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natural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dialogue</a:t>
            </a:r>
          </a:p>
          <a:p>
            <a:pPr>
              <a:lnSpc>
                <a:spcPts val="2100"/>
              </a:lnSpc>
              <a:tabLst>
                <a:tab pos="1524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18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-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And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make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it</a:t>
            </a:r>
            <a:r>
              <a:rPr lang="en-US" altLang="zh-CN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pleasant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6950400" cy="1546500"/>
          </a:xfrm>
          <a:custGeom>
            <a:avLst/>
            <a:gdLst>
              <a:gd name="connsiteX0" fmla="*/ 0 w 6950400"/>
              <a:gd name="connsiteY0" fmla="*/ 0 h 1546500"/>
              <a:gd name="connsiteX1" fmla="*/ 6950400 w 6950400"/>
              <a:gd name="connsiteY1" fmla="*/ 0 h 1546500"/>
              <a:gd name="connsiteX2" fmla="*/ 6950400 w 6950400"/>
              <a:gd name="connsiteY2" fmla="*/ 1546500 h 1546500"/>
              <a:gd name="connsiteX3" fmla="*/ 0 w 6950400"/>
              <a:gd name="connsiteY3" fmla="*/ 1546500 h 1546500"/>
              <a:gd name="connsiteX4" fmla="*/ 0 w 69504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0400" h="1546500">
                <a:moveTo>
                  <a:pt x="0" y="0"/>
                </a:moveTo>
                <a:lnTo>
                  <a:pt x="6950400" y="0"/>
                </a:lnTo>
                <a:lnTo>
                  <a:pt x="69504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6025" y="3710548"/>
            <a:ext cx="5832600" cy="1046400"/>
          </a:xfrm>
          <a:custGeom>
            <a:avLst/>
            <a:gdLst>
              <a:gd name="connsiteX0" fmla="*/ 0 w 5832600"/>
              <a:gd name="connsiteY0" fmla="*/ 0 h 1046400"/>
              <a:gd name="connsiteX1" fmla="*/ 5832600 w 5832600"/>
              <a:gd name="connsiteY1" fmla="*/ 0 h 1046400"/>
              <a:gd name="connsiteX2" fmla="*/ 5832600 w 5832600"/>
              <a:gd name="connsiteY2" fmla="*/ 1046400 h 1046400"/>
              <a:gd name="connsiteX3" fmla="*/ 0 w 5832600"/>
              <a:gd name="connsiteY3" fmla="*/ 1046400 h 1046400"/>
              <a:gd name="connsiteX4" fmla="*/ 0 w 58326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046400">
                <a:moveTo>
                  <a:pt x="0" y="0"/>
                </a:moveTo>
                <a:lnTo>
                  <a:pt x="5832600" y="0"/>
                </a:lnTo>
                <a:lnTo>
                  <a:pt x="58326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743200"/>
            <a:ext cx="44196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Today,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I’ll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talk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about</a:t>
            </a:r>
          </a:p>
          <a:p>
            <a:pPr>
              <a:lnSpc>
                <a:spcPts val="43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Bots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business!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18079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More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specifically..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63600" y="2286000"/>
            <a:ext cx="1962525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Intent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Schema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Architecture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403600" y="2273300"/>
            <a:ext cx="8576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Corpus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56300" y="2286000"/>
            <a:ext cx="1453218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Feature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engineering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63600" y="4483100"/>
            <a:ext cx="202446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NLP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/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NLU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Tools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403600" y="4483100"/>
            <a:ext cx="2195216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Classification</a:t>
            </a:r>
            <a:r>
              <a:rPr lang="en-US" altLang="zh-CN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/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Generation</a:t>
            </a:r>
            <a:r>
              <a:rPr lang="en-US" altLang="zh-CN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algorithms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956300" y="4470400"/>
            <a:ext cx="304147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And</a:t>
            </a:r>
            <a:r>
              <a:rPr lang="en-US" altLang="zh-CN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some</a:t>
            </a:r>
            <a:r>
              <a:rPr lang="en-US" altLang="zh-CN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more!</a:t>
            </a:r>
            <a:r>
              <a:rPr lang="en-US" altLang="zh-CN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(DM,</a:t>
            </a:r>
            <a:r>
              <a:rPr lang="en-US" altLang="zh-CN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OOV</a:t>
            </a:r>
            <a:r>
              <a:rPr lang="en-US" altLang="zh-CN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…)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6950400" cy="1546500"/>
          </a:xfrm>
          <a:custGeom>
            <a:avLst/>
            <a:gdLst>
              <a:gd name="connsiteX0" fmla="*/ 0 w 6950400"/>
              <a:gd name="connsiteY0" fmla="*/ 0 h 1546500"/>
              <a:gd name="connsiteX1" fmla="*/ 6950400 w 6950400"/>
              <a:gd name="connsiteY1" fmla="*/ 0 h 1546500"/>
              <a:gd name="connsiteX2" fmla="*/ 6950400 w 6950400"/>
              <a:gd name="connsiteY2" fmla="*/ 1546500 h 1546500"/>
              <a:gd name="connsiteX3" fmla="*/ 0 w 6950400"/>
              <a:gd name="connsiteY3" fmla="*/ 1546500 h 1546500"/>
              <a:gd name="connsiteX4" fmla="*/ 0 w 69504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0400" h="1546500">
                <a:moveTo>
                  <a:pt x="0" y="0"/>
                </a:moveTo>
                <a:lnTo>
                  <a:pt x="6950400" y="0"/>
                </a:lnTo>
                <a:lnTo>
                  <a:pt x="69504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6025" y="3710548"/>
            <a:ext cx="5832600" cy="1046400"/>
          </a:xfrm>
          <a:custGeom>
            <a:avLst/>
            <a:gdLst>
              <a:gd name="connsiteX0" fmla="*/ 0 w 5832600"/>
              <a:gd name="connsiteY0" fmla="*/ 0 h 1046400"/>
              <a:gd name="connsiteX1" fmla="*/ 5832600 w 5832600"/>
              <a:gd name="connsiteY1" fmla="*/ 0 h 1046400"/>
              <a:gd name="connsiteX2" fmla="*/ 5832600 w 5832600"/>
              <a:gd name="connsiteY2" fmla="*/ 1046400 h 1046400"/>
              <a:gd name="connsiteX3" fmla="*/ 0 w 5832600"/>
              <a:gd name="connsiteY3" fmla="*/ 1046400 h 1046400"/>
              <a:gd name="connsiteX4" fmla="*/ 0 w 58326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046400">
                <a:moveTo>
                  <a:pt x="0" y="0"/>
                </a:moveTo>
                <a:lnTo>
                  <a:pt x="5832600" y="0"/>
                </a:lnTo>
                <a:lnTo>
                  <a:pt x="58326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921000"/>
            <a:ext cx="49784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Focus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few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intents!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25600" y="3886200"/>
            <a:ext cx="3213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Divide-and-Conquer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1752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Schema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892300"/>
            <a:ext cx="6667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Business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bots,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some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questions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are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0800" y="2387600"/>
            <a:ext cx="4457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more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important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than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others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2844800"/>
            <a:ext cx="67183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Don’t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everyday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conversations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Focus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small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number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topics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tasks,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which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78000" y="3556000"/>
            <a:ext cx="397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important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business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1200" y="4229100"/>
            <a:ext cx="4889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Hierarchical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Intent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schema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71600" y="4699000"/>
            <a:ext cx="4521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1)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Classify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questions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intents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66900" y="5067300"/>
            <a:ext cx="3454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Business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Non-Business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71600" y="5422900"/>
            <a:ext cx="6438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2)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responses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differently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each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intent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866900" y="5791200"/>
            <a:ext cx="4546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Focus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important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intents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71600" y="6146800"/>
            <a:ext cx="3644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Easier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debug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monitor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960900" y="1476425"/>
            <a:ext cx="3129350" cy="4350525"/>
          </a:xfrm>
          <a:custGeom>
            <a:avLst/>
            <a:gdLst>
              <a:gd name="connsiteX0" fmla="*/ 0 w 3129350"/>
              <a:gd name="connsiteY0" fmla="*/ 0 h 4350525"/>
              <a:gd name="connsiteX1" fmla="*/ 3129349 w 3129350"/>
              <a:gd name="connsiteY1" fmla="*/ 0 h 4350525"/>
              <a:gd name="connsiteX2" fmla="*/ 3129349 w 3129350"/>
              <a:gd name="connsiteY2" fmla="*/ 4350525 h 4350525"/>
              <a:gd name="connsiteX3" fmla="*/ 0 w 3129350"/>
              <a:gd name="connsiteY3" fmla="*/ 4350525 h 4350525"/>
              <a:gd name="connsiteX4" fmla="*/ 0 w 3129350"/>
              <a:gd name="connsiteY4" fmla="*/ 0 h 4350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9350" h="4350525">
                <a:moveTo>
                  <a:pt x="0" y="0"/>
                </a:moveTo>
                <a:lnTo>
                  <a:pt x="3129349" y="0"/>
                </a:lnTo>
                <a:lnTo>
                  <a:pt x="3129349" y="4350525"/>
                </a:lnTo>
                <a:lnTo>
                  <a:pt x="0" y="435052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978225" y="1950625"/>
            <a:ext cx="3329300" cy="3402099"/>
          </a:xfrm>
          <a:custGeom>
            <a:avLst/>
            <a:gdLst>
              <a:gd name="connsiteX0" fmla="*/ 0 w 3329300"/>
              <a:gd name="connsiteY0" fmla="*/ 0 h 3402099"/>
              <a:gd name="connsiteX1" fmla="*/ 3329300 w 3329300"/>
              <a:gd name="connsiteY1" fmla="*/ 0 h 3402099"/>
              <a:gd name="connsiteX2" fmla="*/ 3329300 w 3329300"/>
              <a:gd name="connsiteY2" fmla="*/ 3402099 h 3402099"/>
              <a:gd name="connsiteX3" fmla="*/ 0 w 3329300"/>
              <a:gd name="connsiteY3" fmla="*/ 3402099 h 3402099"/>
              <a:gd name="connsiteX4" fmla="*/ 0 w 3329300"/>
              <a:gd name="connsiteY4" fmla="*/ 0 h 3402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29300" h="3402099">
                <a:moveTo>
                  <a:pt x="0" y="0"/>
                </a:moveTo>
                <a:lnTo>
                  <a:pt x="3329300" y="0"/>
                </a:lnTo>
                <a:lnTo>
                  <a:pt x="3329300" y="3402099"/>
                </a:lnTo>
                <a:lnTo>
                  <a:pt x="0" y="34020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1460500"/>
            <a:ext cx="3149600" cy="4381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5700" y="1943100"/>
            <a:ext cx="3352800" cy="3416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62123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General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Conversation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82600" y="4749800"/>
            <a:ext cx="15113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</a:p>
          <a:p>
            <a:pPr>
              <a:lnSpc>
                <a:spcPts val="1600"/>
              </a:lnSpc>
              <a:tabLst>
                <a:tab pos="1016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01600" algn="l"/>
                <a:tab pos="711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101600" algn="l"/>
                <a:tab pos="711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908300" y="4775200"/>
            <a:ext cx="15748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6200" algn="l"/>
                <a:tab pos="7874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</a:p>
          <a:p>
            <a:pPr>
              <a:lnSpc>
                <a:spcPts val="1600"/>
              </a:lnSpc>
              <a:tabLst>
                <a:tab pos="76200" algn="l"/>
                <a:tab pos="7874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6200" algn="l"/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76200" algn="l"/>
                <a:tab pos="7874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105400" y="4775200"/>
            <a:ext cx="15113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Non-Business</a:t>
            </a:r>
          </a:p>
          <a:p>
            <a:pPr>
              <a:lnSpc>
                <a:spcPts val="1600"/>
              </a:lnSpc>
              <a:tabLst>
                <a:tab pos="381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8100" algn="l"/>
                <a:tab pos="6985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381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89800" y="4775200"/>
            <a:ext cx="15113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08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Non-Business</a:t>
            </a:r>
          </a:p>
          <a:p>
            <a:pPr>
              <a:lnSpc>
                <a:spcPts val="1600"/>
              </a:lnSpc>
              <a:tabLst>
                <a:tab pos="508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0800" algn="l"/>
                <a:tab pos="711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50800" algn="l"/>
                <a:tab pos="711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638800" y="3581400"/>
            <a:ext cx="17907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921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Non-Business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Level-2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403600" y="6527800"/>
            <a:ext cx="800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Response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3600" y="1041400"/>
            <a:ext cx="4330700" cy="327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Hierarchical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Schema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dirty="0" smtClean="0"/>
              <a:t>		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Sentence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Level-1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Level-2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6950400" cy="1546500"/>
          </a:xfrm>
          <a:custGeom>
            <a:avLst/>
            <a:gdLst>
              <a:gd name="connsiteX0" fmla="*/ 0 w 6950400"/>
              <a:gd name="connsiteY0" fmla="*/ 0 h 1546500"/>
              <a:gd name="connsiteX1" fmla="*/ 6950400 w 6950400"/>
              <a:gd name="connsiteY1" fmla="*/ 0 h 1546500"/>
              <a:gd name="connsiteX2" fmla="*/ 6950400 w 6950400"/>
              <a:gd name="connsiteY2" fmla="*/ 1546500 h 1546500"/>
              <a:gd name="connsiteX3" fmla="*/ 0 w 6950400"/>
              <a:gd name="connsiteY3" fmla="*/ 1546500 h 1546500"/>
              <a:gd name="connsiteX4" fmla="*/ 0 w 69504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0400" h="1546500">
                <a:moveTo>
                  <a:pt x="0" y="0"/>
                </a:moveTo>
                <a:lnTo>
                  <a:pt x="6950400" y="0"/>
                </a:lnTo>
                <a:lnTo>
                  <a:pt x="69504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6025" y="3710550"/>
            <a:ext cx="6895200" cy="1046400"/>
          </a:xfrm>
          <a:custGeom>
            <a:avLst/>
            <a:gdLst>
              <a:gd name="connsiteX0" fmla="*/ 0 w 6895200"/>
              <a:gd name="connsiteY0" fmla="*/ 0 h 1046400"/>
              <a:gd name="connsiteX1" fmla="*/ 6895200 w 6895200"/>
              <a:gd name="connsiteY1" fmla="*/ 0 h 1046400"/>
              <a:gd name="connsiteX2" fmla="*/ 6895200 w 6895200"/>
              <a:gd name="connsiteY2" fmla="*/ 1046400 h 1046400"/>
              <a:gd name="connsiteX3" fmla="*/ 0 w 6895200"/>
              <a:gd name="connsiteY3" fmla="*/ 1046400 h 1046400"/>
              <a:gd name="connsiteX4" fmla="*/ 0 w 68952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95200" h="1046400">
                <a:moveTo>
                  <a:pt x="0" y="0"/>
                </a:moveTo>
                <a:lnTo>
                  <a:pt x="6895200" y="0"/>
                </a:lnTo>
                <a:lnTo>
                  <a:pt x="68952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921000"/>
            <a:ext cx="2743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25600" y="3860800"/>
            <a:ext cx="3771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End-to-End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vs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Modularization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152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892300"/>
            <a:ext cx="7429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End-to-end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model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(academically)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fancier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11200" y="2959100"/>
            <a:ext cx="6464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However,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Deep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Learning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Black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Box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3441700"/>
            <a:ext cx="5257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Hard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understand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reasoning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pattern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1200" y="4381500"/>
            <a:ext cx="47244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Modularization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gives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you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4876800"/>
            <a:ext cx="2603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Easier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debugging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Flexibility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71600" y="5588000"/>
            <a:ext cx="2247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Accountability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152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892300"/>
            <a:ext cx="2806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Core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modules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387600"/>
            <a:ext cx="29337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Sentence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vectorizer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classifier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3098800"/>
            <a:ext cx="2959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Response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generator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1200" y="4038600"/>
            <a:ext cx="1993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Optional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4533900"/>
            <a:ext cx="2514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generation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Error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correction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6950400" cy="1546500"/>
          </a:xfrm>
          <a:custGeom>
            <a:avLst/>
            <a:gdLst>
              <a:gd name="connsiteX0" fmla="*/ 0 w 6950400"/>
              <a:gd name="connsiteY0" fmla="*/ 0 h 1546500"/>
              <a:gd name="connsiteX1" fmla="*/ 6950400 w 6950400"/>
              <a:gd name="connsiteY1" fmla="*/ 0 h 1546500"/>
              <a:gd name="connsiteX2" fmla="*/ 6950400 w 6950400"/>
              <a:gd name="connsiteY2" fmla="*/ 1546500 h 1546500"/>
              <a:gd name="connsiteX3" fmla="*/ 0 w 6950400"/>
              <a:gd name="connsiteY3" fmla="*/ 1546500 h 1546500"/>
              <a:gd name="connsiteX4" fmla="*/ 0 w 69504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0400" h="1546500">
                <a:moveTo>
                  <a:pt x="0" y="0"/>
                </a:moveTo>
                <a:lnTo>
                  <a:pt x="6950400" y="0"/>
                </a:lnTo>
                <a:lnTo>
                  <a:pt x="69504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546025" y="3710550"/>
            <a:ext cx="6302700" cy="1586700"/>
          </a:xfrm>
          <a:custGeom>
            <a:avLst/>
            <a:gdLst>
              <a:gd name="connsiteX0" fmla="*/ 0 w 6302700"/>
              <a:gd name="connsiteY0" fmla="*/ 0 h 1586700"/>
              <a:gd name="connsiteX1" fmla="*/ 6302700 w 6302700"/>
              <a:gd name="connsiteY1" fmla="*/ 0 h 1586700"/>
              <a:gd name="connsiteX2" fmla="*/ 6302700 w 6302700"/>
              <a:gd name="connsiteY2" fmla="*/ 1586700 h 1586700"/>
              <a:gd name="connsiteX3" fmla="*/ 0 w 6302700"/>
              <a:gd name="connsiteY3" fmla="*/ 1586700 h 1586700"/>
              <a:gd name="connsiteX4" fmla="*/ 0 w 6302700"/>
              <a:gd name="connsiteY4" fmla="*/ 0 h 158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02700" h="1586700">
                <a:moveTo>
                  <a:pt x="0" y="0"/>
                </a:moveTo>
                <a:lnTo>
                  <a:pt x="6302700" y="0"/>
                </a:lnTo>
                <a:lnTo>
                  <a:pt x="6302700" y="1586700"/>
                </a:lnTo>
                <a:lnTo>
                  <a:pt x="0" y="15867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31449" y="3515800"/>
            <a:ext cx="1186124" cy="1186124"/>
          </a:xfrm>
          <a:custGeom>
            <a:avLst/>
            <a:gdLst>
              <a:gd name="connsiteX0" fmla="*/ 0 w 1186124"/>
              <a:gd name="connsiteY0" fmla="*/ 0 h 1186124"/>
              <a:gd name="connsiteX1" fmla="*/ 1186124 w 1186124"/>
              <a:gd name="connsiteY1" fmla="*/ 0 h 1186124"/>
              <a:gd name="connsiteX2" fmla="*/ 1186124 w 1186124"/>
              <a:gd name="connsiteY2" fmla="*/ 1186124 h 1186124"/>
              <a:gd name="connsiteX3" fmla="*/ 0 w 1186124"/>
              <a:gd name="connsiteY3" fmla="*/ 1186124 h 1186124"/>
              <a:gd name="connsiteX4" fmla="*/ 0 w 1186124"/>
              <a:gd name="connsiteY4" fmla="*/ 0 h 1186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6124" h="1186124">
                <a:moveTo>
                  <a:pt x="0" y="0"/>
                </a:moveTo>
                <a:lnTo>
                  <a:pt x="1186124" y="0"/>
                </a:lnTo>
                <a:lnTo>
                  <a:pt x="1186124" y="1186124"/>
                </a:lnTo>
                <a:lnTo>
                  <a:pt x="0" y="118612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" y="3505200"/>
            <a:ext cx="1206500" cy="1206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387600"/>
            <a:ext cx="6001002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What</a:t>
            </a:r>
            <a:r>
              <a:rPr lang="en-US" altLang="zh-CN" sz="3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data</a:t>
            </a:r>
            <a:r>
              <a:rPr lang="en-US" altLang="zh-CN" sz="3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can</a:t>
            </a:r>
            <a:r>
              <a:rPr lang="en-US" altLang="zh-CN" sz="3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en-US" altLang="zh-CN" sz="3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should</a:t>
            </a:r>
            <a:r>
              <a:rPr lang="en-US" altLang="zh-CN" sz="3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we</a:t>
            </a:r>
          </a:p>
          <a:p>
            <a:pPr>
              <a:lnSpc>
                <a:spcPts val="43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use?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25600" y="3835400"/>
            <a:ext cx="6795771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“Among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leading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AI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teams,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many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can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likely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replicate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others’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software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in,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at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most,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1–2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years.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But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it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is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exceedingly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difficult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to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get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access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to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someone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else’s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data.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Thus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data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,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rather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than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software,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is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the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defensible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barrier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for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many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businesses.”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51000" y="4546600"/>
            <a:ext cx="686495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b="1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Andrew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Ng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,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“What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Artificial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Intelligence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Can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and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Can’t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Do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Right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Now”,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Harvard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Business</a:t>
            </a:r>
            <a:r>
              <a:rPr lang="en-US" altLang="zh-CN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607D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Review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977900"/>
            <a:ext cx="3154710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Corpus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4100"/>
              </a:lnSpc>
              <a:tabLst>
                <a:tab pos="152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Open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Corpora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2425700"/>
            <a:ext cx="307777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0" y="2425700"/>
            <a:ext cx="5119991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General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topics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Old,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mostly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written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language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Sejong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KAIST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Corpus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Namu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Wiki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dump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Wikipedia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dump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Naver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sentiment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movie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corpus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4216400"/>
            <a:ext cx="7303538" cy="22647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660400" algn="l"/>
                <a:tab pos="11557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Web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scraping</a:t>
            </a:r>
          </a:p>
          <a:p>
            <a:pPr>
              <a:lnSpc>
                <a:spcPts val="2800"/>
              </a:lnSpc>
              <a:tabLst>
                <a:tab pos="660400" algn="l"/>
                <a:tab pos="11557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You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can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configure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what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you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scrap</a:t>
            </a:r>
          </a:p>
          <a:p>
            <a:pPr>
              <a:lnSpc>
                <a:spcPts val="2800"/>
              </a:lnSpc>
              <a:tabLst>
                <a:tab pos="660400" algn="l"/>
                <a:tab pos="11557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General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or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domain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specific</a:t>
            </a:r>
          </a:p>
          <a:p>
            <a:pPr>
              <a:lnSpc>
                <a:spcPts val="2800"/>
              </a:lnSpc>
              <a:tabLst>
                <a:tab pos="660400" algn="l"/>
                <a:tab pos="11557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colloquial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language,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newly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coined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words</a:t>
            </a:r>
          </a:p>
          <a:p>
            <a:pPr>
              <a:lnSpc>
                <a:spcPts val="2800"/>
              </a:lnSpc>
              <a:tabLst>
                <a:tab pos="660400" algn="l"/>
                <a:tab pos="11557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SNS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-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Facebook,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Twitter</a:t>
            </a:r>
          </a:p>
          <a:p>
            <a:pPr>
              <a:lnSpc>
                <a:spcPts val="2800"/>
              </a:lnSpc>
              <a:tabLst>
                <a:tab pos="660400" algn="l"/>
                <a:tab pos="1155700" algn="l"/>
              </a:tabLst>
            </a:pPr>
            <a:r>
              <a: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Online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forums,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blogs,</a:t>
            </a:r>
            <a:r>
              <a:rPr lang="en-US" altLang="zh-CN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cafes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85760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Corpus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892300"/>
            <a:ext cx="6724341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None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of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these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provide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perfectly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fit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0800" y="2387600"/>
            <a:ext cx="375102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domain-specific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Q&amp;A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3416300"/>
            <a:ext cx="533915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You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should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make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sure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that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20800" y="4013200"/>
            <a:ext cx="5904180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you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(will)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have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enough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chat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 MT Ext Condensed Bold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Before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you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start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bot</a:t>
            </a:r>
            <a:r>
              <a:rPr lang="en-US" altLang="zh-CN" sz="3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erlin Sans FB" pitchFamily="18" charset="0"/>
              </a:rPr>
              <a:t>business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6950400" cy="1546500"/>
          </a:xfrm>
          <a:custGeom>
            <a:avLst/>
            <a:gdLst>
              <a:gd name="connsiteX0" fmla="*/ 0 w 6950400"/>
              <a:gd name="connsiteY0" fmla="*/ 0 h 1546500"/>
              <a:gd name="connsiteX1" fmla="*/ 6950400 w 6950400"/>
              <a:gd name="connsiteY1" fmla="*/ 0 h 1546500"/>
              <a:gd name="connsiteX2" fmla="*/ 6950400 w 6950400"/>
              <a:gd name="connsiteY2" fmla="*/ 1546500 h 1546500"/>
              <a:gd name="connsiteX3" fmla="*/ 0 w 6950400"/>
              <a:gd name="connsiteY3" fmla="*/ 1546500 h 1546500"/>
              <a:gd name="connsiteX4" fmla="*/ 0 w 69504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0400" h="1546500">
                <a:moveTo>
                  <a:pt x="0" y="0"/>
                </a:moveTo>
                <a:lnTo>
                  <a:pt x="6950400" y="0"/>
                </a:lnTo>
                <a:lnTo>
                  <a:pt x="69504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6025" y="3710550"/>
            <a:ext cx="6895200" cy="1046400"/>
          </a:xfrm>
          <a:custGeom>
            <a:avLst/>
            <a:gdLst>
              <a:gd name="connsiteX0" fmla="*/ 0 w 6895200"/>
              <a:gd name="connsiteY0" fmla="*/ 0 h 1046400"/>
              <a:gd name="connsiteX1" fmla="*/ 6895200 w 6895200"/>
              <a:gd name="connsiteY1" fmla="*/ 0 h 1046400"/>
              <a:gd name="connsiteX2" fmla="*/ 6895200 w 6895200"/>
              <a:gd name="connsiteY2" fmla="*/ 1046400 h 1046400"/>
              <a:gd name="connsiteX3" fmla="*/ 0 w 6895200"/>
              <a:gd name="connsiteY3" fmla="*/ 1046400 h 1046400"/>
              <a:gd name="connsiteX4" fmla="*/ 0 w 68952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95200" h="1046400">
                <a:moveTo>
                  <a:pt x="0" y="0"/>
                </a:moveTo>
                <a:lnTo>
                  <a:pt x="6895200" y="0"/>
                </a:lnTo>
                <a:lnTo>
                  <a:pt x="68952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921000"/>
            <a:ext cx="6261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vectorize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sentence?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82600" y="4749800"/>
            <a:ext cx="15113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</a:p>
          <a:p>
            <a:pPr>
              <a:lnSpc>
                <a:spcPts val="1600"/>
              </a:lnSpc>
              <a:tabLst>
                <a:tab pos="1016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01600" algn="l"/>
                <a:tab pos="711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101600" algn="l"/>
                <a:tab pos="711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908300" y="4775200"/>
            <a:ext cx="15748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6200" algn="l"/>
                <a:tab pos="7874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</a:p>
          <a:p>
            <a:pPr>
              <a:lnSpc>
                <a:spcPts val="1600"/>
              </a:lnSpc>
              <a:tabLst>
                <a:tab pos="76200" algn="l"/>
                <a:tab pos="7874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6200" algn="l"/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76200" algn="l"/>
                <a:tab pos="7874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105400" y="4775200"/>
            <a:ext cx="15113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Non-Business</a:t>
            </a:r>
          </a:p>
          <a:p>
            <a:pPr>
              <a:lnSpc>
                <a:spcPts val="1600"/>
              </a:lnSpc>
              <a:tabLst>
                <a:tab pos="381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8100" algn="l"/>
                <a:tab pos="6985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381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89800" y="4775200"/>
            <a:ext cx="15113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08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Non-Business</a:t>
            </a:r>
          </a:p>
          <a:p>
            <a:pPr>
              <a:lnSpc>
                <a:spcPts val="1600"/>
              </a:lnSpc>
              <a:tabLst>
                <a:tab pos="508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0800" algn="l"/>
                <a:tab pos="711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50800" algn="l"/>
                <a:tab pos="711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638800" y="3581400"/>
            <a:ext cx="17907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921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Non-Business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Level-2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403600" y="6527800"/>
            <a:ext cx="800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Response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3600" y="1041400"/>
            <a:ext cx="4330700" cy="327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Hierarchical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Schema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dirty="0" smtClean="0"/>
              <a:t>		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Sentence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Level-1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104900" algn="l"/>
                <a:tab pos="1536700" algn="l"/>
                <a:tab pos="2971800" algn="l"/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Level-2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835400" y="2717800"/>
            <a:ext cx="135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Level-1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82600" y="4749800"/>
            <a:ext cx="15113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</a:p>
          <a:p>
            <a:pPr>
              <a:lnSpc>
                <a:spcPts val="1600"/>
              </a:lnSpc>
              <a:tabLst>
                <a:tab pos="1016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01600" algn="l"/>
                <a:tab pos="711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101600" algn="l"/>
                <a:tab pos="711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08300" y="4775200"/>
            <a:ext cx="15748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6200" algn="l"/>
                <a:tab pos="7874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</a:p>
          <a:p>
            <a:pPr>
              <a:lnSpc>
                <a:spcPts val="1600"/>
              </a:lnSpc>
              <a:tabLst>
                <a:tab pos="76200" algn="l"/>
                <a:tab pos="7874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6200" algn="l"/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76200" algn="l"/>
                <a:tab pos="7874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105400" y="4775200"/>
            <a:ext cx="15113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Non-Business</a:t>
            </a:r>
          </a:p>
          <a:p>
            <a:pPr>
              <a:lnSpc>
                <a:spcPts val="1600"/>
              </a:lnSpc>
              <a:tabLst>
                <a:tab pos="381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8100" algn="l"/>
                <a:tab pos="6985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381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289800" y="4775200"/>
            <a:ext cx="15113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08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Non-Business</a:t>
            </a:r>
          </a:p>
          <a:p>
            <a:pPr>
              <a:lnSpc>
                <a:spcPts val="1600"/>
              </a:lnSpc>
              <a:tabLst>
                <a:tab pos="508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0800" algn="l"/>
                <a:tab pos="711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600"/>
              </a:lnSpc>
              <a:tabLst>
                <a:tab pos="50800" algn="l"/>
                <a:tab pos="711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68500" y="3543300"/>
            <a:ext cx="1638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4318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Level-2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638800" y="3581400"/>
            <a:ext cx="17907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921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Non-Business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Level-2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403600" y="6527800"/>
            <a:ext cx="800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Response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63600" y="965200"/>
            <a:ext cx="40005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251200" algn="l"/>
              </a:tabLst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Hierarchical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Intent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Schema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325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Sentence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27700" y="2336800"/>
            <a:ext cx="1689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Sentence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Vectorizer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331700" y="1521875"/>
            <a:ext cx="6411074" cy="4702449"/>
          </a:xfrm>
          <a:custGeom>
            <a:avLst/>
            <a:gdLst>
              <a:gd name="connsiteX0" fmla="*/ 0 w 6411074"/>
              <a:gd name="connsiteY0" fmla="*/ 0 h 4702449"/>
              <a:gd name="connsiteX1" fmla="*/ 6411074 w 6411074"/>
              <a:gd name="connsiteY1" fmla="*/ 0 h 4702449"/>
              <a:gd name="connsiteX2" fmla="*/ 6411074 w 6411074"/>
              <a:gd name="connsiteY2" fmla="*/ 4702449 h 4702449"/>
              <a:gd name="connsiteX3" fmla="*/ 0 w 6411074"/>
              <a:gd name="connsiteY3" fmla="*/ 4702449 h 4702449"/>
              <a:gd name="connsiteX4" fmla="*/ 0 w 6411074"/>
              <a:gd name="connsiteY4" fmla="*/ 0 h 4702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11074" h="4702449">
                <a:moveTo>
                  <a:pt x="0" y="0"/>
                </a:moveTo>
                <a:lnTo>
                  <a:pt x="6411074" y="0"/>
                </a:lnTo>
                <a:lnTo>
                  <a:pt x="6411074" y="4702449"/>
                </a:lnTo>
                <a:lnTo>
                  <a:pt x="0" y="470244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1511300"/>
            <a:ext cx="6438900" cy="47244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85482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Super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Smart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Home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API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91825" y="1790275"/>
            <a:ext cx="1752899" cy="612000"/>
          </a:xfrm>
          <a:custGeom>
            <a:avLst/>
            <a:gdLst>
              <a:gd name="connsiteX0" fmla="*/ 0 w 1752899"/>
              <a:gd name="connsiteY0" fmla="*/ 306000 h 612000"/>
              <a:gd name="connsiteX1" fmla="*/ 0 w 1752899"/>
              <a:gd name="connsiteY1" fmla="*/ 306000 h 612000"/>
              <a:gd name="connsiteX2" fmla="*/ 305999 w 1752899"/>
              <a:gd name="connsiteY2" fmla="*/ 0 h 612000"/>
              <a:gd name="connsiteX3" fmla="*/ 1446900 w 1752899"/>
              <a:gd name="connsiteY3" fmla="*/ 0 h 612000"/>
              <a:gd name="connsiteX4" fmla="*/ 1446900 w 1752899"/>
              <a:gd name="connsiteY4" fmla="*/ 0 h 612000"/>
              <a:gd name="connsiteX5" fmla="*/ 1663274 w 1752899"/>
              <a:gd name="connsiteY5" fmla="*/ 89625 h 612000"/>
              <a:gd name="connsiteX6" fmla="*/ 1752899 w 1752899"/>
              <a:gd name="connsiteY6" fmla="*/ 306000 h 612000"/>
              <a:gd name="connsiteX7" fmla="*/ 1752899 w 1752899"/>
              <a:gd name="connsiteY7" fmla="*/ 306000 h 612000"/>
              <a:gd name="connsiteX8" fmla="*/ 1752899 w 1752899"/>
              <a:gd name="connsiteY8" fmla="*/ 306000 h 612000"/>
              <a:gd name="connsiteX9" fmla="*/ 1446900 w 1752899"/>
              <a:gd name="connsiteY9" fmla="*/ 612000 h 612000"/>
              <a:gd name="connsiteX10" fmla="*/ 305999 w 1752899"/>
              <a:gd name="connsiteY10" fmla="*/ 612000 h 612000"/>
              <a:gd name="connsiteX11" fmla="*/ 0 w 1752899"/>
              <a:gd name="connsiteY11" fmla="*/ 306000 h 61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52899" h="612000">
                <a:moveTo>
                  <a:pt x="0" y="306000"/>
                </a:moveTo>
                <a:lnTo>
                  <a:pt x="0" y="306000"/>
                </a:lnTo>
                <a:cubicBezTo>
                  <a:pt x="0" y="137000"/>
                  <a:pt x="137000" y="0"/>
                  <a:pt x="305999" y="0"/>
                </a:cubicBezTo>
                <a:lnTo>
                  <a:pt x="1446900" y="0"/>
                </a:lnTo>
                <a:lnTo>
                  <a:pt x="1446900" y="0"/>
                </a:lnTo>
                <a:cubicBezTo>
                  <a:pt x="1528056" y="0"/>
                  <a:pt x="1605888" y="32239"/>
                  <a:pt x="1663274" y="89625"/>
                </a:cubicBezTo>
                <a:cubicBezTo>
                  <a:pt x="1720660" y="147011"/>
                  <a:pt x="1752899" y="224843"/>
                  <a:pt x="1752899" y="306000"/>
                </a:cubicBezTo>
                <a:lnTo>
                  <a:pt x="1752899" y="306000"/>
                </a:lnTo>
                <a:lnTo>
                  <a:pt x="1752899" y="306000"/>
                </a:lnTo>
                <a:cubicBezTo>
                  <a:pt x="1752899" y="474999"/>
                  <a:pt x="1615899" y="612000"/>
                  <a:pt x="1446900" y="612000"/>
                </a:cubicBezTo>
                <a:lnTo>
                  <a:pt x="305999" y="612000"/>
                </a:lnTo>
                <a:cubicBezTo>
                  <a:pt x="137000" y="612000"/>
                  <a:pt x="0" y="474999"/>
                  <a:pt x="0" y="3060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85475" y="1783925"/>
            <a:ext cx="1765599" cy="624700"/>
          </a:xfrm>
          <a:custGeom>
            <a:avLst/>
            <a:gdLst>
              <a:gd name="connsiteX0" fmla="*/ 6350 w 1765599"/>
              <a:gd name="connsiteY0" fmla="*/ 312350 h 624700"/>
              <a:gd name="connsiteX1" fmla="*/ 6350 w 1765599"/>
              <a:gd name="connsiteY1" fmla="*/ 312350 h 624700"/>
              <a:gd name="connsiteX2" fmla="*/ 312349 w 1765599"/>
              <a:gd name="connsiteY2" fmla="*/ 6350 h 624700"/>
              <a:gd name="connsiteX3" fmla="*/ 1453250 w 1765599"/>
              <a:gd name="connsiteY3" fmla="*/ 6350 h 624700"/>
              <a:gd name="connsiteX4" fmla="*/ 1453250 w 1765599"/>
              <a:gd name="connsiteY4" fmla="*/ 6350 h 624700"/>
              <a:gd name="connsiteX5" fmla="*/ 1669624 w 1765599"/>
              <a:gd name="connsiteY5" fmla="*/ 95975 h 624700"/>
              <a:gd name="connsiteX6" fmla="*/ 1759249 w 1765599"/>
              <a:gd name="connsiteY6" fmla="*/ 312350 h 624700"/>
              <a:gd name="connsiteX7" fmla="*/ 1759249 w 1765599"/>
              <a:gd name="connsiteY7" fmla="*/ 312350 h 624700"/>
              <a:gd name="connsiteX8" fmla="*/ 1759249 w 1765599"/>
              <a:gd name="connsiteY8" fmla="*/ 312350 h 624700"/>
              <a:gd name="connsiteX9" fmla="*/ 1453250 w 1765599"/>
              <a:gd name="connsiteY9" fmla="*/ 618350 h 624700"/>
              <a:gd name="connsiteX10" fmla="*/ 312349 w 1765599"/>
              <a:gd name="connsiteY10" fmla="*/ 618350 h 624700"/>
              <a:gd name="connsiteX11" fmla="*/ 6350 w 1765599"/>
              <a:gd name="connsiteY11" fmla="*/ 312350 h 62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65599" h="624700">
                <a:moveTo>
                  <a:pt x="6350" y="312350"/>
                </a:moveTo>
                <a:lnTo>
                  <a:pt x="6350" y="312350"/>
                </a:lnTo>
                <a:cubicBezTo>
                  <a:pt x="6350" y="143350"/>
                  <a:pt x="143350" y="6350"/>
                  <a:pt x="312349" y="6350"/>
                </a:cubicBezTo>
                <a:lnTo>
                  <a:pt x="1453250" y="6350"/>
                </a:lnTo>
                <a:lnTo>
                  <a:pt x="1453250" y="6350"/>
                </a:lnTo>
                <a:cubicBezTo>
                  <a:pt x="1534406" y="6350"/>
                  <a:pt x="1612238" y="38589"/>
                  <a:pt x="1669624" y="95975"/>
                </a:cubicBezTo>
                <a:cubicBezTo>
                  <a:pt x="1727010" y="153361"/>
                  <a:pt x="1759249" y="231193"/>
                  <a:pt x="1759249" y="312350"/>
                </a:cubicBezTo>
                <a:lnTo>
                  <a:pt x="1759249" y="312350"/>
                </a:lnTo>
                <a:lnTo>
                  <a:pt x="1759249" y="312350"/>
                </a:lnTo>
                <a:cubicBezTo>
                  <a:pt x="1759249" y="481349"/>
                  <a:pt x="1622249" y="618350"/>
                  <a:pt x="1453250" y="618350"/>
                </a:cubicBezTo>
                <a:lnTo>
                  <a:pt x="312349" y="618350"/>
                </a:lnTo>
                <a:cubicBezTo>
                  <a:pt x="143350" y="618350"/>
                  <a:pt x="6350" y="481349"/>
                  <a:pt x="6350" y="312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64075" y="2465900"/>
            <a:ext cx="6300" cy="1000799"/>
          </a:xfrm>
          <a:custGeom>
            <a:avLst/>
            <a:gdLst>
              <a:gd name="connsiteX0" fmla="*/ 0 w 6300"/>
              <a:gd name="connsiteY0" fmla="*/ 0 h 1000799"/>
              <a:gd name="connsiteX1" fmla="*/ 6300 w 6300"/>
              <a:gd name="connsiteY1" fmla="*/ 1000799 h 1000799"/>
              <a:gd name="connsiteX2" fmla="*/ 0 w 6300"/>
              <a:gd name="connsiteY2" fmla="*/ 0 h 1000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300" h="1000799">
                <a:moveTo>
                  <a:pt x="0" y="0"/>
                </a:moveTo>
                <a:lnTo>
                  <a:pt x="6300" y="10007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57725" y="2459550"/>
            <a:ext cx="22225" cy="956351"/>
          </a:xfrm>
          <a:custGeom>
            <a:avLst/>
            <a:gdLst>
              <a:gd name="connsiteX0" fmla="*/ 6350 w 22225"/>
              <a:gd name="connsiteY0" fmla="*/ 6350 h 956351"/>
              <a:gd name="connsiteX1" fmla="*/ 12290 w 22225"/>
              <a:gd name="connsiteY1" fmla="*/ 950001 h 95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56351">
                <a:moveTo>
                  <a:pt x="6350" y="6350"/>
                </a:moveTo>
                <a:lnTo>
                  <a:pt x="12290" y="950001"/>
                </a:lnTo>
              </a:path>
            </a:pathLst>
          </a:custGeom>
          <a:ln w="12700">
            <a:solidFill>
              <a:srgbClr val="66666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347933" y="3403101"/>
            <a:ext cx="44164" cy="56023"/>
          </a:xfrm>
          <a:custGeom>
            <a:avLst/>
            <a:gdLst>
              <a:gd name="connsiteX0" fmla="*/ 6350 w 44164"/>
              <a:gd name="connsiteY0" fmla="*/ 6548 h 56023"/>
              <a:gd name="connsiteX1" fmla="*/ 22354 w 44164"/>
              <a:gd name="connsiteY1" fmla="*/ 49673 h 56023"/>
              <a:gd name="connsiteX2" fmla="*/ 37814 w 44164"/>
              <a:gd name="connsiteY2" fmla="*/ 6350 h 56023"/>
              <a:gd name="connsiteX3" fmla="*/ 6350 w 44164"/>
              <a:gd name="connsiteY3" fmla="*/ 6548 h 56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4164" h="56023">
                <a:moveTo>
                  <a:pt x="6350" y="6548"/>
                </a:moveTo>
                <a:lnTo>
                  <a:pt x="22354" y="49673"/>
                </a:lnTo>
                <a:lnTo>
                  <a:pt x="37814" y="6350"/>
                </a:lnTo>
                <a:lnTo>
                  <a:pt x="6350" y="6548"/>
                </a:lnTo>
              </a:path>
            </a:pathLst>
          </a:custGeom>
          <a:solidFill>
            <a:srgbClr val="6666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2275" y="3841625"/>
            <a:ext cx="8878500" cy="835199"/>
          </a:xfrm>
          <a:custGeom>
            <a:avLst/>
            <a:gdLst>
              <a:gd name="connsiteX0" fmla="*/ 0 w 8878500"/>
              <a:gd name="connsiteY0" fmla="*/ 139202 h 835199"/>
              <a:gd name="connsiteX1" fmla="*/ 0 w 8878500"/>
              <a:gd name="connsiteY1" fmla="*/ 139202 h 835199"/>
              <a:gd name="connsiteX2" fmla="*/ 139202 w 8878500"/>
              <a:gd name="connsiteY2" fmla="*/ 0 h 835199"/>
              <a:gd name="connsiteX3" fmla="*/ 8739297 w 8878500"/>
              <a:gd name="connsiteY3" fmla="*/ 0 h 835199"/>
              <a:gd name="connsiteX4" fmla="*/ 8837728 w 8878500"/>
              <a:gd name="connsiteY4" fmla="*/ 40771 h 835199"/>
              <a:gd name="connsiteX5" fmla="*/ 8878500 w 8878500"/>
              <a:gd name="connsiteY5" fmla="*/ 139202 h 835199"/>
              <a:gd name="connsiteX6" fmla="*/ 8878500 w 8878500"/>
              <a:gd name="connsiteY6" fmla="*/ 695997 h 835199"/>
              <a:gd name="connsiteX7" fmla="*/ 8739297 w 8878500"/>
              <a:gd name="connsiteY7" fmla="*/ 835199 h 835199"/>
              <a:gd name="connsiteX8" fmla="*/ 139202 w 8878500"/>
              <a:gd name="connsiteY8" fmla="*/ 835199 h 835199"/>
              <a:gd name="connsiteX9" fmla="*/ 139202 w 8878500"/>
              <a:gd name="connsiteY9" fmla="*/ 835199 h 835199"/>
              <a:gd name="connsiteX10" fmla="*/ 0 w 8878500"/>
              <a:gd name="connsiteY10" fmla="*/ 695997 h 835199"/>
              <a:gd name="connsiteX11" fmla="*/ 0 w 8878500"/>
              <a:gd name="connsiteY11" fmla="*/ 139202 h 835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878500" h="835199">
                <a:moveTo>
                  <a:pt x="0" y="139202"/>
                </a:moveTo>
                <a:lnTo>
                  <a:pt x="0" y="139202"/>
                </a:lnTo>
                <a:cubicBezTo>
                  <a:pt x="0" y="62322"/>
                  <a:pt x="62323" y="0"/>
                  <a:pt x="139202" y="0"/>
                </a:cubicBezTo>
                <a:lnTo>
                  <a:pt x="8739297" y="0"/>
                </a:lnTo>
                <a:cubicBezTo>
                  <a:pt x="8776216" y="0"/>
                  <a:pt x="8811622" y="14665"/>
                  <a:pt x="8837728" y="40771"/>
                </a:cubicBezTo>
                <a:cubicBezTo>
                  <a:pt x="8863834" y="66876"/>
                  <a:pt x="8878500" y="102284"/>
                  <a:pt x="8878500" y="139202"/>
                </a:cubicBezTo>
                <a:lnTo>
                  <a:pt x="8878500" y="695997"/>
                </a:lnTo>
                <a:cubicBezTo>
                  <a:pt x="8878500" y="772876"/>
                  <a:pt x="8816176" y="835199"/>
                  <a:pt x="8739297" y="835199"/>
                </a:cubicBezTo>
                <a:lnTo>
                  <a:pt x="139202" y="835199"/>
                </a:lnTo>
                <a:lnTo>
                  <a:pt x="139202" y="835199"/>
                </a:lnTo>
                <a:cubicBezTo>
                  <a:pt x="62323" y="835199"/>
                  <a:pt x="0" y="772876"/>
                  <a:pt x="0" y="695997"/>
                </a:cubicBezTo>
                <a:lnTo>
                  <a:pt x="0" y="13920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25925" y="3835275"/>
            <a:ext cx="8891200" cy="847899"/>
          </a:xfrm>
          <a:custGeom>
            <a:avLst/>
            <a:gdLst>
              <a:gd name="connsiteX0" fmla="*/ 6350 w 8891200"/>
              <a:gd name="connsiteY0" fmla="*/ 145552 h 847899"/>
              <a:gd name="connsiteX1" fmla="*/ 6350 w 8891200"/>
              <a:gd name="connsiteY1" fmla="*/ 145552 h 847899"/>
              <a:gd name="connsiteX2" fmla="*/ 145552 w 8891200"/>
              <a:gd name="connsiteY2" fmla="*/ 6350 h 847899"/>
              <a:gd name="connsiteX3" fmla="*/ 8745647 w 8891200"/>
              <a:gd name="connsiteY3" fmla="*/ 6350 h 847899"/>
              <a:gd name="connsiteX4" fmla="*/ 8844078 w 8891200"/>
              <a:gd name="connsiteY4" fmla="*/ 47121 h 847899"/>
              <a:gd name="connsiteX5" fmla="*/ 8884850 w 8891200"/>
              <a:gd name="connsiteY5" fmla="*/ 145552 h 847899"/>
              <a:gd name="connsiteX6" fmla="*/ 8884850 w 8891200"/>
              <a:gd name="connsiteY6" fmla="*/ 702347 h 847899"/>
              <a:gd name="connsiteX7" fmla="*/ 8745647 w 8891200"/>
              <a:gd name="connsiteY7" fmla="*/ 841549 h 847899"/>
              <a:gd name="connsiteX8" fmla="*/ 145552 w 8891200"/>
              <a:gd name="connsiteY8" fmla="*/ 841549 h 847899"/>
              <a:gd name="connsiteX9" fmla="*/ 145552 w 8891200"/>
              <a:gd name="connsiteY9" fmla="*/ 841549 h 847899"/>
              <a:gd name="connsiteX10" fmla="*/ 6350 w 8891200"/>
              <a:gd name="connsiteY10" fmla="*/ 702347 h 847899"/>
              <a:gd name="connsiteX11" fmla="*/ 6350 w 8891200"/>
              <a:gd name="connsiteY11" fmla="*/ 145552 h 847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891200" h="847899">
                <a:moveTo>
                  <a:pt x="6350" y="145552"/>
                </a:moveTo>
                <a:lnTo>
                  <a:pt x="6350" y="145552"/>
                </a:lnTo>
                <a:cubicBezTo>
                  <a:pt x="6350" y="68672"/>
                  <a:pt x="68673" y="6350"/>
                  <a:pt x="145552" y="6350"/>
                </a:cubicBezTo>
                <a:lnTo>
                  <a:pt x="8745647" y="6350"/>
                </a:lnTo>
                <a:cubicBezTo>
                  <a:pt x="8782566" y="6350"/>
                  <a:pt x="8817972" y="21015"/>
                  <a:pt x="8844078" y="47121"/>
                </a:cubicBezTo>
                <a:cubicBezTo>
                  <a:pt x="8870184" y="73226"/>
                  <a:pt x="8884850" y="108634"/>
                  <a:pt x="8884850" y="145552"/>
                </a:cubicBezTo>
                <a:lnTo>
                  <a:pt x="8884850" y="702347"/>
                </a:lnTo>
                <a:cubicBezTo>
                  <a:pt x="8884850" y="779226"/>
                  <a:pt x="8822526" y="841549"/>
                  <a:pt x="8745647" y="841549"/>
                </a:cubicBezTo>
                <a:lnTo>
                  <a:pt x="145552" y="841549"/>
                </a:lnTo>
                <a:lnTo>
                  <a:pt x="145552" y="841549"/>
                </a:lnTo>
                <a:cubicBezTo>
                  <a:pt x="68673" y="841549"/>
                  <a:pt x="6350" y="779226"/>
                  <a:pt x="6350" y="702347"/>
                </a:cubicBezTo>
                <a:lnTo>
                  <a:pt x="6350" y="14555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78875" y="4517350"/>
            <a:ext cx="2740800" cy="0"/>
          </a:xfrm>
          <a:custGeom>
            <a:avLst/>
            <a:gdLst>
              <a:gd name="connsiteX0" fmla="*/ 0 w 2740800"/>
              <a:gd name="connsiteY0" fmla="*/ 0 h 0"/>
              <a:gd name="connsiteX1" fmla="*/ 2740800 w 2740800"/>
              <a:gd name="connsiteY1" fmla="*/ 0 h 0"/>
              <a:gd name="connsiteX2" fmla="*/ 0 w 2740800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740800">
                <a:moveTo>
                  <a:pt x="0" y="0"/>
                </a:moveTo>
                <a:lnTo>
                  <a:pt x="2740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69350" y="4507825"/>
            <a:ext cx="2759850" cy="38100"/>
          </a:xfrm>
          <a:custGeom>
            <a:avLst/>
            <a:gdLst>
              <a:gd name="connsiteX0" fmla="*/ 9525 w 2759850"/>
              <a:gd name="connsiteY0" fmla="*/ 9525 h 38100"/>
              <a:gd name="connsiteX1" fmla="*/ 2750325 w 27598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59850" h="38100">
                <a:moveTo>
                  <a:pt x="9525" y="9525"/>
                </a:moveTo>
                <a:lnTo>
                  <a:pt x="2750325" y="9525"/>
                </a:lnTo>
              </a:path>
            </a:pathLst>
          </a:custGeom>
          <a:ln w="25400">
            <a:solidFill>
              <a:srgbClr val="FF99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73150" y="4517350"/>
            <a:ext cx="2046000" cy="0"/>
          </a:xfrm>
          <a:custGeom>
            <a:avLst/>
            <a:gdLst>
              <a:gd name="connsiteX0" fmla="*/ 0 w 2046000"/>
              <a:gd name="connsiteY0" fmla="*/ 0 h 0"/>
              <a:gd name="connsiteX1" fmla="*/ 2045999 w 2046000"/>
              <a:gd name="connsiteY1" fmla="*/ 0 h 0"/>
              <a:gd name="connsiteX2" fmla="*/ 0 w 2046000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046000">
                <a:moveTo>
                  <a:pt x="0" y="0"/>
                </a:moveTo>
                <a:lnTo>
                  <a:pt x="2045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63625" y="4507825"/>
            <a:ext cx="2065050" cy="38100"/>
          </a:xfrm>
          <a:custGeom>
            <a:avLst/>
            <a:gdLst>
              <a:gd name="connsiteX0" fmla="*/ 9525 w 2065050"/>
              <a:gd name="connsiteY0" fmla="*/ 9525 h 38100"/>
              <a:gd name="connsiteX1" fmla="*/ 2055524 w 20650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65050" h="38100">
                <a:moveTo>
                  <a:pt x="9525" y="9525"/>
                </a:moveTo>
                <a:lnTo>
                  <a:pt x="2055524" y="9525"/>
                </a:lnTo>
              </a:path>
            </a:pathLst>
          </a:custGeom>
          <a:ln w="25400">
            <a:solidFill>
              <a:srgbClr val="FF99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41274" y="4510975"/>
            <a:ext cx="1791299" cy="6300"/>
          </a:xfrm>
          <a:custGeom>
            <a:avLst/>
            <a:gdLst>
              <a:gd name="connsiteX0" fmla="*/ 0 w 1791299"/>
              <a:gd name="connsiteY0" fmla="*/ 0 h 6300"/>
              <a:gd name="connsiteX1" fmla="*/ 1791300 w 1791299"/>
              <a:gd name="connsiteY1" fmla="*/ 6300 h 6300"/>
              <a:gd name="connsiteX2" fmla="*/ 0 w 1791299"/>
              <a:gd name="connsiteY2" fmla="*/ 0 h 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791299" h="6300">
                <a:moveTo>
                  <a:pt x="0" y="0"/>
                </a:moveTo>
                <a:lnTo>
                  <a:pt x="1791300" y="6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031749" y="4501450"/>
            <a:ext cx="1810349" cy="38100"/>
          </a:xfrm>
          <a:custGeom>
            <a:avLst/>
            <a:gdLst>
              <a:gd name="connsiteX0" fmla="*/ 9525 w 1810349"/>
              <a:gd name="connsiteY0" fmla="*/ 9525 h 38100"/>
              <a:gd name="connsiteX1" fmla="*/ 1800825 w 1810349"/>
              <a:gd name="connsiteY1" fmla="*/ 158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0349" h="38100">
                <a:moveTo>
                  <a:pt x="9525" y="9525"/>
                </a:moveTo>
                <a:lnTo>
                  <a:pt x="1800825" y="15825"/>
                </a:lnTo>
              </a:path>
            </a:pathLst>
          </a:custGeom>
          <a:ln w="25400">
            <a:solidFill>
              <a:srgbClr val="FF99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08300" y="4849325"/>
            <a:ext cx="2122500" cy="414299"/>
          </a:xfrm>
          <a:custGeom>
            <a:avLst/>
            <a:gdLst>
              <a:gd name="connsiteX0" fmla="*/ 0 w 2122500"/>
              <a:gd name="connsiteY0" fmla="*/ 0 h 414299"/>
              <a:gd name="connsiteX1" fmla="*/ 2122500 w 2122500"/>
              <a:gd name="connsiteY1" fmla="*/ 0 h 414299"/>
              <a:gd name="connsiteX2" fmla="*/ 2122500 w 2122500"/>
              <a:gd name="connsiteY2" fmla="*/ 414299 h 414299"/>
              <a:gd name="connsiteX3" fmla="*/ 0 w 2122500"/>
              <a:gd name="connsiteY3" fmla="*/ 414299 h 414299"/>
              <a:gd name="connsiteX4" fmla="*/ 0 w 2122500"/>
              <a:gd name="connsiteY4" fmla="*/ 0 h 414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2500" h="414299">
                <a:moveTo>
                  <a:pt x="0" y="0"/>
                </a:moveTo>
                <a:lnTo>
                  <a:pt x="2122500" y="0"/>
                </a:lnTo>
                <a:lnTo>
                  <a:pt x="2122500" y="414299"/>
                </a:lnTo>
                <a:lnTo>
                  <a:pt x="0" y="4142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994649" y="4849325"/>
            <a:ext cx="2122500" cy="414299"/>
          </a:xfrm>
          <a:custGeom>
            <a:avLst/>
            <a:gdLst>
              <a:gd name="connsiteX0" fmla="*/ 0 w 2122500"/>
              <a:gd name="connsiteY0" fmla="*/ 0 h 414299"/>
              <a:gd name="connsiteX1" fmla="*/ 2122500 w 2122500"/>
              <a:gd name="connsiteY1" fmla="*/ 0 h 414299"/>
              <a:gd name="connsiteX2" fmla="*/ 2122500 w 2122500"/>
              <a:gd name="connsiteY2" fmla="*/ 414299 h 414299"/>
              <a:gd name="connsiteX3" fmla="*/ 0 w 2122500"/>
              <a:gd name="connsiteY3" fmla="*/ 414299 h 414299"/>
              <a:gd name="connsiteX4" fmla="*/ 0 w 2122500"/>
              <a:gd name="connsiteY4" fmla="*/ 0 h 414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2500" h="414299">
                <a:moveTo>
                  <a:pt x="0" y="0"/>
                </a:moveTo>
                <a:lnTo>
                  <a:pt x="2122500" y="0"/>
                </a:lnTo>
                <a:lnTo>
                  <a:pt x="2122500" y="414299"/>
                </a:lnTo>
                <a:lnTo>
                  <a:pt x="0" y="4142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744999" y="4811075"/>
            <a:ext cx="2122500" cy="414299"/>
          </a:xfrm>
          <a:custGeom>
            <a:avLst/>
            <a:gdLst>
              <a:gd name="connsiteX0" fmla="*/ 0 w 2122500"/>
              <a:gd name="connsiteY0" fmla="*/ 0 h 414299"/>
              <a:gd name="connsiteX1" fmla="*/ 2122500 w 2122500"/>
              <a:gd name="connsiteY1" fmla="*/ 0 h 414299"/>
              <a:gd name="connsiteX2" fmla="*/ 2122500 w 2122500"/>
              <a:gd name="connsiteY2" fmla="*/ 414299 h 414299"/>
              <a:gd name="connsiteX3" fmla="*/ 0 w 2122500"/>
              <a:gd name="connsiteY3" fmla="*/ 414299 h 414299"/>
              <a:gd name="connsiteX4" fmla="*/ 0 w 2122500"/>
              <a:gd name="connsiteY4" fmla="*/ 0 h 414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2500" h="414299">
                <a:moveTo>
                  <a:pt x="0" y="0"/>
                </a:moveTo>
                <a:lnTo>
                  <a:pt x="2122500" y="0"/>
                </a:lnTo>
                <a:lnTo>
                  <a:pt x="2122500" y="414299"/>
                </a:lnTo>
                <a:lnTo>
                  <a:pt x="0" y="4142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755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Sentence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vectorization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987800" y="2032000"/>
            <a:ext cx="749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Sentence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54000" y="4178300"/>
            <a:ext cx="8597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0.25,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0.5,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-0.41,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0.30,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-0.12,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0.65,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………………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2,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3,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…………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0.24,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0.35,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0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,1,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1,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74700" y="4978400"/>
            <a:ext cx="1562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Word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Embeddings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622800" y="4978400"/>
            <a:ext cx="838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Keywords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073900" y="4940300"/>
            <a:ext cx="1447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Custom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Features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1054100"/>
            <a:ext cx="5740400" cy="363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609600" algn="l"/>
                <a:tab pos="660400" algn="l"/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Feature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152400" algn="l"/>
                <a:tab pos="609600" algn="l"/>
                <a:tab pos="660400" algn="l"/>
                <a:tab pos="11557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Sentence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sequence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of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words</a:t>
            </a:r>
          </a:p>
          <a:p>
            <a:pPr>
              <a:lnSpc>
                <a:spcPts val="3400"/>
              </a:lnSpc>
              <a:tabLst>
                <a:tab pos="152400" algn="l"/>
                <a:tab pos="609600" algn="l"/>
                <a:tab pos="660400" algn="l"/>
                <a:tab pos="1155700" algn="l"/>
              </a:tabLst>
            </a:pPr>
            <a:r>
              <a:rPr lang="en-US" altLang="zh-CN" dirty="0" smtClean="0"/>
              <a:t>		</a:t>
            </a:r>
            <a:r>
              <a:rPr lang="en-US" altLang="zh-CN" sz="3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Get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word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embeddings</a:t>
            </a:r>
          </a:p>
          <a:p>
            <a:pPr>
              <a:lnSpc>
                <a:spcPts val="2900"/>
              </a:lnSpc>
              <a:tabLst>
                <a:tab pos="152400" algn="l"/>
                <a:tab pos="609600" algn="l"/>
                <a:tab pos="660400" algn="l"/>
                <a:tab pos="11557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CBOW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Skip-grams</a:t>
            </a:r>
          </a:p>
          <a:p>
            <a:pPr>
              <a:lnSpc>
                <a:spcPts val="2800"/>
              </a:lnSpc>
              <a:tabLst>
                <a:tab pos="152400" algn="l"/>
                <a:tab pos="609600" algn="l"/>
                <a:tab pos="660400" algn="l"/>
                <a:tab pos="11557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Gensim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fastText</a:t>
            </a:r>
          </a:p>
          <a:p>
            <a:pPr>
              <a:lnSpc>
                <a:spcPts val="2800"/>
              </a:lnSpc>
              <a:tabLst>
                <a:tab pos="152400" algn="l"/>
                <a:tab pos="609600" algn="l"/>
                <a:tab pos="660400" algn="l"/>
                <a:tab pos="11557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How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combine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words?</a:t>
            </a:r>
          </a:p>
          <a:p>
            <a:pPr>
              <a:lnSpc>
                <a:spcPts val="2800"/>
              </a:lnSpc>
              <a:tabLst>
                <a:tab pos="152400" algn="l"/>
                <a:tab pos="609600" algn="l"/>
                <a:tab pos="660400" algn="l"/>
                <a:tab pos="11557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Average</a:t>
            </a:r>
          </a:p>
          <a:p>
            <a:pPr>
              <a:lnSpc>
                <a:spcPts val="2800"/>
              </a:lnSpc>
              <a:tabLst>
                <a:tab pos="152400" algn="l"/>
                <a:tab pos="609600" algn="l"/>
                <a:tab pos="660400" algn="l"/>
                <a:tab pos="11557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Concatenate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24100" y="4622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●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92400" y="4622800"/>
            <a:ext cx="3810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padding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required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fixed-length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vector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66900" y="4914900"/>
            <a:ext cx="2679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RNTN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Tree-LSTM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24100" y="5257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●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92400" y="5257800"/>
            <a:ext cx="406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long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sentences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Parser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required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13275" y="3750000"/>
            <a:ext cx="3297550" cy="2857874"/>
          </a:xfrm>
          <a:custGeom>
            <a:avLst/>
            <a:gdLst>
              <a:gd name="connsiteX0" fmla="*/ 0 w 3297550"/>
              <a:gd name="connsiteY0" fmla="*/ 0 h 2857874"/>
              <a:gd name="connsiteX1" fmla="*/ 3297550 w 3297550"/>
              <a:gd name="connsiteY1" fmla="*/ 0 h 2857874"/>
              <a:gd name="connsiteX2" fmla="*/ 3297550 w 3297550"/>
              <a:gd name="connsiteY2" fmla="*/ 2857874 h 2857874"/>
              <a:gd name="connsiteX3" fmla="*/ 0 w 3297550"/>
              <a:gd name="connsiteY3" fmla="*/ 2857874 h 2857874"/>
              <a:gd name="connsiteX4" fmla="*/ 0 w 3297550"/>
              <a:gd name="connsiteY4" fmla="*/ 0 h 28578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97550" h="2857874">
                <a:moveTo>
                  <a:pt x="0" y="0"/>
                </a:moveTo>
                <a:lnTo>
                  <a:pt x="3297550" y="0"/>
                </a:lnTo>
                <a:lnTo>
                  <a:pt x="3297550" y="2857874"/>
                </a:lnTo>
                <a:lnTo>
                  <a:pt x="0" y="285787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10725" y="1562752"/>
            <a:ext cx="3502650" cy="2219875"/>
          </a:xfrm>
          <a:custGeom>
            <a:avLst/>
            <a:gdLst>
              <a:gd name="connsiteX0" fmla="*/ 0 w 3502650"/>
              <a:gd name="connsiteY0" fmla="*/ 0 h 2219875"/>
              <a:gd name="connsiteX1" fmla="*/ 3502650 w 3502650"/>
              <a:gd name="connsiteY1" fmla="*/ 0 h 2219875"/>
              <a:gd name="connsiteX2" fmla="*/ 3502650 w 3502650"/>
              <a:gd name="connsiteY2" fmla="*/ 2219875 h 2219875"/>
              <a:gd name="connsiteX3" fmla="*/ 0 w 3502650"/>
              <a:gd name="connsiteY3" fmla="*/ 2219875 h 2219875"/>
              <a:gd name="connsiteX4" fmla="*/ 0 w 3502650"/>
              <a:gd name="connsiteY4" fmla="*/ 0 h 221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2650" h="2219875">
                <a:moveTo>
                  <a:pt x="0" y="0"/>
                </a:moveTo>
                <a:lnTo>
                  <a:pt x="3502650" y="0"/>
                </a:lnTo>
                <a:lnTo>
                  <a:pt x="3502650" y="2219875"/>
                </a:lnTo>
                <a:lnTo>
                  <a:pt x="0" y="221987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41975" y="3134275"/>
            <a:ext cx="4477125" cy="3571325"/>
          </a:xfrm>
          <a:custGeom>
            <a:avLst/>
            <a:gdLst>
              <a:gd name="connsiteX0" fmla="*/ 0 w 4477125"/>
              <a:gd name="connsiteY0" fmla="*/ 0 h 3571325"/>
              <a:gd name="connsiteX1" fmla="*/ 4477125 w 4477125"/>
              <a:gd name="connsiteY1" fmla="*/ 0 h 3571325"/>
              <a:gd name="connsiteX2" fmla="*/ 4477125 w 4477125"/>
              <a:gd name="connsiteY2" fmla="*/ 3571325 h 3571325"/>
              <a:gd name="connsiteX3" fmla="*/ 0 w 4477125"/>
              <a:gd name="connsiteY3" fmla="*/ 3571325 h 3571325"/>
              <a:gd name="connsiteX4" fmla="*/ 0 w 4477125"/>
              <a:gd name="connsiteY4" fmla="*/ 0 h 3571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7125" h="3571325">
                <a:moveTo>
                  <a:pt x="0" y="0"/>
                </a:moveTo>
                <a:lnTo>
                  <a:pt x="4477125" y="0"/>
                </a:lnTo>
                <a:lnTo>
                  <a:pt x="4477125" y="3571325"/>
                </a:lnTo>
                <a:lnTo>
                  <a:pt x="0" y="357132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075225" y="1500126"/>
            <a:ext cx="2472175" cy="1634149"/>
          </a:xfrm>
          <a:custGeom>
            <a:avLst/>
            <a:gdLst>
              <a:gd name="connsiteX0" fmla="*/ 0 w 2472175"/>
              <a:gd name="connsiteY0" fmla="*/ 0 h 1634149"/>
              <a:gd name="connsiteX1" fmla="*/ 2472175 w 2472175"/>
              <a:gd name="connsiteY1" fmla="*/ 0 h 1634149"/>
              <a:gd name="connsiteX2" fmla="*/ 2472175 w 2472175"/>
              <a:gd name="connsiteY2" fmla="*/ 1634149 h 1634149"/>
              <a:gd name="connsiteX3" fmla="*/ 0 w 2472175"/>
              <a:gd name="connsiteY3" fmla="*/ 1634149 h 1634149"/>
              <a:gd name="connsiteX4" fmla="*/ 0 w 2472175"/>
              <a:gd name="connsiteY4" fmla="*/ 0 h 1634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72175" h="1634149">
                <a:moveTo>
                  <a:pt x="0" y="0"/>
                </a:moveTo>
                <a:lnTo>
                  <a:pt x="2472175" y="0"/>
                </a:lnTo>
                <a:lnTo>
                  <a:pt x="2472175" y="1634149"/>
                </a:lnTo>
                <a:lnTo>
                  <a:pt x="0" y="163414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1549400"/>
            <a:ext cx="3530600" cy="50673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0700" y="1485900"/>
            <a:ext cx="4495800" cy="52324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311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RNTN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Tree-LSTM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1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463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Feature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4940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Character-level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embedding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400300"/>
            <a:ext cx="5969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Information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loss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during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normalization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66900" y="2781300"/>
            <a:ext cx="42164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Tense,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singular/plural,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...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Even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meaning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affected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3492500"/>
            <a:ext cx="990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C2W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66900" y="3848100"/>
            <a:ext cx="5918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embedding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cached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embedding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11200" y="4546600"/>
            <a:ext cx="5943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Directly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sentence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vector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5041900"/>
            <a:ext cx="3759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Doc2Vec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(paragraph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vec)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Skip-thought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vectors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2400" y="1500126"/>
            <a:ext cx="3249146" cy="5205473"/>
          </a:xfrm>
          <a:custGeom>
            <a:avLst/>
            <a:gdLst>
              <a:gd name="connsiteX0" fmla="*/ 0 w 3249146"/>
              <a:gd name="connsiteY0" fmla="*/ 0 h 5205473"/>
              <a:gd name="connsiteX1" fmla="*/ 3249146 w 3249146"/>
              <a:gd name="connsiteY1" fmla="*/ 0 h 5205473"/>
              <a:gd name="connsiteX2" fmla="*/ 3249146 w 3249146"/>
              <a:gd name="connsiteY2" fmla="*/ 5205473 h 5205473"/>
              <a:gd name="connsiteX3" fmla="*/ 0 w 3249146"/>
              <a:gd name="connsiteY3" fmla="*/ 5205473 h 5205473"/>
              <a:gd name="connsiteX4" fmla="*/ 0 w 3249146"/>
              <a:gd name="connsiteY4" fmla="*/ 0 h 5205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49146" h="5205473">
                <a:moveTo>
                  <a:pt x="0" y="0"/>
                </a:moveTo>
                <a:lnTo>
                  <a:pt x="3249146" y="0"/>
                </a:lnTo>
                <a:lnTo>
                  <a:pt x="3249146" y="5205473"/>
                </a:lnTo>
                <a:lnTo>
                  <a:pt x="0" y="5205473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44124" y="2154650"/>
            <a:ext cx="2336999" cy="1551274"/>
          </a:xfrm>
          <a:custGeom>
            <a:avLst/>
            <a:gdLst>
              <a:gd name="connsiteX0" fmla="*/ 0 w 2336999"/>
              <a:gd name="connsiteY0" fmla="*/ 0 h 1551274"/>
              <a:gd name="connsiteX1" fmla="*/ 2336999 w 2336999"/>
              <a:gd name="connsiteY1" fmla="*/ 0 h 1551274"/>
              <a:gd name="connsiteX2" fmla="*/ 2336999 w 2336999"/>
              <a:gd name="connsiteY2" fmla="*/ 1551274 h 1551274"/>
              <a:gd name="connsiteX3" fmla="*/ 0 w 2336999"/>
              <a:gd name="connsiteY3" fmla="*/ 1551274 h 1551274"/>
              <a:gd name="connsiteX4" fmla="*/ 0 w 2336999"/>
              <a:gd name="connsiteY4" fmla="*/ 0 h 1551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6999" h="1551274">
                <a:moveTo>
                  <a:pt x="0" y="0"/>
                </a:moveTo>
                <a:lnTo>
                  <a:pt x="2336999" y="0"/>
                </a:lnTo>
                <a:lnTo>
                  <a:pt x="2336999" y="1551274"/>
                </a:lnTo>
                <a:lnTo>
                  <a:pt x="0" y="155127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415973" y="2208125"/>
            <a:ext cx="2448649" cy="1356924"/>
          </a:xfrm>
          <a:custGeom>
            <a:avLst/>
            <a:gdLst>
              <a:gd name="connsiteX0" fmla="*/ 0 w 2448649"/>
              <a:gd name="connsiteY0" fmla="*/ 0 h 1356924"/>
              <a:gd name="connsiteX1" fmla="*/ 2448649 w 2448649"/>
              <a:gd name="connsiteY1" fmla="*/ 0 h 1356924"/>
              <a:gd name="connsiteX2" fmla="*/ 2448649 w 2448649"/>
              <a:gd name="connsiteY2" fmla="*/ 1356924 h 1356924"/>
              <a:gd name="connsiteX3" fmla="*/ 0 w 2448649"/>
              <a:gd name="connsiteY3" fmla="*/ 1356924 h 1356924"/>
              <a:gd name="connsiteX4" fmla="*/ 0 w 2448649"/>
              <a:gd name="connsiteY4" fmla="*/ 0 h 1356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48649" h="1356924">
                <a:moveTo>
                  <a:pt x="0" y="0"/>
                </a:moveTo>
                <a:lnTo>
                  <a:pt x="2448649" y="0"/>
                </a:lnTo>
                <a:lnTo>
                  <a:pt x="2448649" y="1356924"/>
                </a:lnTo>
                <a:lnTo>
                  <a:pt x="0" y="135692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67075" y="4395401"/>
            <a:ext cx="5820275" cy="1057675"/>
          </a:xfrm>
          <a:custGeom>
            <a:avLst/>
            <a:gdLst>
              <a:gd name="connsiteX0" fmla="*/ 0 w 5820275"/>
              <a:gd name="connsiteY0" fmla="*/ 0 h 1057675"/>
              <a:gd name="connsiteX1" fmla="*/ 5820274 w 5820275"/>
              <a:gd name="connsiteY1" fmla="*/ 0 h 1057675"/>
              <a:gd name="connsiteX2" fmla="*/ 5820274 w 5820275"/>
              <a:gd name="connsiteY2" fmla="*/ 1057675 h 1057675"/>
              <a:gd name="connsiteX3" fmla="*/ 0 w 5820275"/>
              <a:gd name="connsiteY3" fmla="*/ 1057675 h 1057675"/>
              <a:gd name="connsiteX4" fmla="*/ 0 w 5820275"/>
              <a:gd name="connsiteY4" fmla="*/ 0 h 105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20275" h="1057675">
                <a:moveTo>
                  <a:pt x="0" y="0"/>
                </a:moveTo>
                <a:lnTo>
                  <a:pt x="5820274" y="0"/>
                </a:lnTo>
                <a:lnTo>
                  <a:pt x="5820274" y="1057675"/>
                </a:lnTo>
                <a:lnTo>
                  <a:pt x="0" y="105767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" y="1485900"/>
            <a:ext cx="8966200" cy="5232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3746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C2W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Doc2Vec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Skip-thoughts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1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1054100"/>
            <a:ext cx="7264400" cy="365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Feature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sense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disambiguation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(WSD)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homonyms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polysemous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words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POS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embedding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embedding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after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auto-tagging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corpus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굴림" pitchFamily="18" charset="0"/>
                <a:cs typeface="굴림" pitchFamily="18" charset="0"/>
              </a:rPr>
              <a:t>사과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/Noun)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≠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굴림" pitchFamily="18" charset="0"/>
                <a:cs typeface="굴림" pitchFamily="18" charset="0"/>
              </a:rPr>
              <a:t>사과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/Verb)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Space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information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4711700"/>
            <a:ext cx="1778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0" y="4699000"/>
            <a:ext cx="55880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Sentence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spaces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Space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information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loss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during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tokenization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Prefix,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suffix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padding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special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character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Space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1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977900"/>
            <a:ext cx="53721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Feature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52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Co-occurrence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almighty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2438400"/>
            <a:ext cx="1778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0" y="2438400"/>
            <a:ext cx="38227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Only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captures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syntax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Can’t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capture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meaning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Ex1.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v(Football)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MS PGothic" pitchFamily="18" charset="0"/>
                <a:cs typeface="MS PGothic" pitchFamily="18" charset="0"/>
              </a:rPr>
              <a:t>≒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v(Baseball)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Ex2.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v(Loan)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MS PGothic" pitchFamily="18" charset="0"/>
                <a:cs typeface="MS PGothic" pitchFamily="18" charset="0"/>
              </a:rPr>
              <a:t>≒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v(Investment)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4191000"/>
            <a:ext cx="7429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Need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something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more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than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co-occurrence!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1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1028700"/>
            <a:ext cx="73914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Feature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52400" algn="l"/>
                <a:tab pos="660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Keyword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Occurrences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Top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most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frequent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words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from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your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own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data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Keyword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Occurrence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vector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length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K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152400" algn="l"/>
                <a:tab pos="660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some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more...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3937000"/>
            <a:ext cx="1778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0" y="3962400"/>
            <a:ext cx="58039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POS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Tagger,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Parser,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Tagger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n-grams,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Character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n-grams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(subwords)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Reverse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order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MS PGothic" pitchFamily="18" charset="0"/>
                <a:cs typeface="MS PGothic" pitchFamily="18" charset="0"/>
              </a:rPr>
              <a:t>≒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Bi-RNN)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Length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query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Non-language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Location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Time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Private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info.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24100" y="6400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92400" y="6400800"/>
            <a:ext cx="369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Purchase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history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Customer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type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etc.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1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1854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NLP/NLU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Tools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1333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Goal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0800" y="2425700"/>
            <a:ext cx="5994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Information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gain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sentence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vectorization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2857500"/>
            <a:ext cx="5156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accuracy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decreases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=&gt;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it!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1200" y="3505200"/>
            <a:ext cx="6565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Existing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tools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(Ex.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Taggers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KoNLPy)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3987800"/>
            <a:ext cx="6070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Trained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general,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written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language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(Sejong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778000" y="4318000"/>
            <a:ext cx="787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Wikipedia)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4572000"/>
            <a:ext cx="2959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95300" algn="l"/>
              </a:tabLst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Cannot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process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1EA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91EA"/>
                </a:solidFill>
                <a:latin typeface="Berlin Sans FB" pitchFamily="18" charset="0"/>
                <a:cs typeface="Berlin Sans FB" pitchFamily="18" charset="0"/>
              </a:rPr>
              <a:t>Colloquial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91EA"/>
                </a:solidFill>
                <a:latin typeface="Berlin Sans FB" pitchFamily="18" charset="0"/>
                <a:cs typeface="Berlin Sans FB" pitchFamily="18" charset="0"/>
              </a:rPr>
              <a:t>styles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66900" y="5283200"/>
            <a:ext cx="2921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91EA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91EA"/>
                </a:solidFill>
                <a:latin typeface="Berlin Sans FB" pitchFamily="18" charset="0"/>
                <a:cs typeface="Berlin Sans FB" pitchFamily="18" charset="0"/>
              </a:rPr>
              <a:t>newly-coined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91EA"/>
                </a:solidFill>
                <a:latin typeface="Berlin Sans FB" pitchFamily="18" charset="0"/>
                <a:cs typeface="Berlin Sans FB" pitchFamily="18" charset="0"/>
              </a:rPr>
              <a:t>words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866900" y="5638800"/>
            <a:ext cx="3835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91EA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91EA"/>
                </a:solidFill>
                <a:latin typeface="Berlin Sans FB" pitchFamily="18" charset="0"/>
                <a:cs typeface="Berlin Sans FB" pitchFamily="18" charset="0"/>
              </a:rPr>
              <a:t>domain-specific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91EA"/>
                </a:solidFill>
                <a:latin typeface="Berlin Sans FB" pitchFamily="18" charset="0"/>
                <a:cs typeface="Berlin Sans FB" pitchFamily="18" charset="0"/>
              </a:rPr>
              <a:t>expression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71600" y="6007100"/>
            <a:ext cx="5473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Train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your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tool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your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own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corpus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!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065200" cy="4764900"/>
          </a:xfrm>
          <a:custGeom>
            <a:avLst/>
            <a:gdLst>
              <a:gd name="connsiteX0" fmla="*/ 0 w 8065200"/>
              <a:gd name="connsiteY0" fmla="*/ 0 h 4764900"/>
              <a:gd name="connsiteX1" fmla="*/ 8065200 w 8065200"/>
              <a:gd name="connsiteY1" fmla="*/ 0 h 4764900"/>
              <a:gd name="connsiteX2" fmla="*/ 8065200 w 8065200"/>
              <a:gd name="connsiteY2" fmla="*/ 4764900 h 4764900"/>
              <a:gd name="connsiteX3" fmla="*/ 0 w 8065200"/>
              <a:gd name="connsiteY3" fmla="*/ 4764900 h 4764900"/>
              <a:gd name="connsiteX4" fmla="*/ 0 w 80652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65200" h="4764900">
                <a:moveTo>
                  <a:pt x="0" y="0"/>
                </a:moveTo>
                <a:lnTo>
                  <a:pt x="8065200" y="0"/>
                </a:lnTo>
                <a:lnTo>
                  <a:pt x="80652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1854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NLP/NLU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Tools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2387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POS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tagger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374900"/>
            <a:ext cx="5600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91EA"/>
                </a:solidFill>
                <a:latin typeface="굴림" pitchFamily="18" charset="0"/>
                <a:cs typeface="굴림" pitchFamily="18" charset="0"/>
              </a:rPr>
              <a:t>조사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helps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semantic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role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labeling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(SRL)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05000" y="2717800"/>
            <a:ext cx="4267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주격조사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=&gt;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주어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목적격조사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=&gt;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목적어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3035300"/>
            <a:ext cx="3124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Word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Normalization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3416300"/>
            <a:ext cx="4953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Mecab-ko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Twitter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Komoran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(3.0)..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Rouzeta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(FST)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11200" y="4470400"/>
            <a:ext cx="1625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Parser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4953000"/>
            <a:ext cx="41529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Head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information,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Phrase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tag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Korean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English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66900" y="5664200"/>
            <a:ext cx="659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Dependency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parser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might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better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Korean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71600" y="6032500"/>
            <a:ext cx="309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dparser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SyntaxNet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52400" y="1446300"/>
            <a:ext cx="8839200" cy="4559554"/>
          </a:xfrm>
          <a:custGeom>
            <a:avLst/>
            <a:gdLst>
              <a:gd name="connsiteX0" fmla="*/ 0 w 8839200"/>
              <a:gd name="connsiteY0" fmla="*/ 0 h 4559554"/>
              <a:gd name="connsiteX1" fmla="*/ 8839200 w 8839200"/>
              <a:gd name="connsiteY1" fmla="*/ 0 h 4559554"/>
              <a:gd name="connsiteX2" fmla="*/ 8839200 w 8839200"/>
              <a:gd name="connsiteY2" fmla="*/ 4559554 h 4559554"/>
              <a:gd name="connsiteX3" fmla="*/ 0 w 8839200"/>
              <a:gd name="connsiteY3" fmla="*/ 4559554 h 4559554"/>
              <a:gd name="connsiteX4" fmla="*/ 0 w 8839200"/>
              <a:gd name="connsiteY4" fmla="*/ 0 h 45595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39200" h="4559554">
                <a:moveTo>
                  <a:pt x="0" y="0"/>
                </a:moveTo>
                <a:lnTo>
                  <a:pt x="8839200" y="0"/>
                </a:lnTo>
                <a:lnTo>
                  <a:pt x="8839200" y="4559554"/>
                </a:lnTo>
                <a:lnTo>
                  <a:pt x="0" y="455955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851575" y="3104050"/>
            <a:ext cx="4140024" cy="2901799"/>
          </a:xfrm>
          <a:custGeom>
            <a:avLst/>
            <a:gdLst>
              <a:gd name="connsiteX0" fmla="*/ 0 w 4140024"/>
              <a:gd name="connsiteY0" fmla="*/ 0 h 2901799"/>
              <a:gd name="connsiteX1" fmla="*/ 4140024 w 4140024"/>
              <a:gd name="connsiteY1" fmla="*/ 0 h 2901799"/>
              <a:gd name="connsiteX2" fmla="*/ 4140024 w 4140024"/>
              <a:gd name="connsiteY2" fmla="*/ 2901799 h 2901799"/>
              <a:gd name="connsiteX3" fmla="*/ 0 w 4140024"/>
              <a:gd name="connsiteY3" fmla="*/ 2901799 h 2901799"/>
              <a:gd name="connsiteX4" fmla="*/ 0 w 4140024"/>
              <a:gd name="connsiteY4" fmla="*/ 0 h 290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0024" h="2901799">
                <a:moveTo>
                  <a:pt x="0" y="0"/>
                </a:moveTo>
                <a:lnTo>
                  <a:pt x="4140024" y="0"/>
                </a:lnTo>
                <a:lnTo>
                  <a:pt x="4140024" y="2901799"/>
                </a:lnTo>
                <a:lnTo>
                  <a:pt x="0" y="29017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" y="1435100"/>
            <a:ext cx="8864600" cy="4584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061334" cy="352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Smart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Home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API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24000" y="2262126"/>
            <a:ext cx="5876925" cy="3124200"/>
          </a:xfrm>
          <a:custGeom>
            <a:avLst/>
            <a:gdLst>
              <a:gd name="connsiteX0" fmla="*/ 0 w 5876925"/>
              <a:gd name="connsiteY0" fmla="*/ 0 h 3124200"/>
              <a:gd name="connsiteX1" fmla="*/ 5876924 w 5876925"/>
              <a:gd name="connsiteY1" fmla="*/ 0 h 3124200"/>
              <a:gd name="connsiteX2" fmla="*/ 5876924 w 5876925"/>
              <a:gd name="connsiteY2" fmla="*/ 3124200 h 3124200"/>
              <a:gd name="connsiteX3" fmla="*/ 0 w 5876925"/>
              <a:gd name="connsiteY3" fmla="*/ 3124200 h 3124200"/>
              <a:gd name="connsiteX4" fmla="*/ 0 w 5876925"/>
              <a:gd name="connsiteY4" fmla="*/ 0 h 312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76925" h="3124200">
                <a:moveTo>
                  <a:pt x="0" y="0"/>
                </a:moveTo>
                <a:lnTo>
                  <a:pt x="5876924" y="0"/>
                </a:lnTo>
                <a:lnTo>
                  <a:pt x="5876924" y="3124200"/>
                </a:lnTo>
                <a:lnTo>
                  <a:pt x="0" y="3124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247900"/>
            <a:ext cx="5905500" cy="3149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1854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NLP/NLU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Tools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1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1854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NLP/NLU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Tools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2159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tagger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400300"/>
            <a:ext cx="2819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annie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(CRF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SVM)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05000" y="2743200"/>
            <a:ext cx="5715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best,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but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only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open-source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Korean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tagger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3035300"/>
            <a:ext cx="4762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Tagger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(Bi-LSTM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CRF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Theano)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66900" y="3416300"/>
            <a:ext cx="2959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Trained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English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IOB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format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71600" y="4089400"/>
            <a:ext cx="5854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2016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국립국어원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국어정보경진대회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-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NER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11200" y="4826000"/>
            <a:ext cx="563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0091EA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0091EA"/>
                </a:solidFill>
                <a:latin typeface="굴림" pitchFamily="18" charset="0"/>
                <a:cs typeface="굴림" pitchFamily="18" charset="0"/>
              </a:rPr>
              <a:t>국립국어원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91EA"/>
                </a:solidFill>
                <a:latin typeface="굴림" pitchFamily="18" charset="0"/>
                <a:cs typeface="굴림" pitchFamily="18" charset="0"/>
              </a:rPr>
              <a:t>국어정보경진대회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71600" y="5308600"/>
            <a:ext cx="6070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only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annual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competition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Korean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Berlin Sans FB" pitchFamily="18" charset="0"/>
                <a:cs typeface="Berlin Sans FB" pitchFamily="18" charset="0"/>
              </a:rPr>
              <a:t>NLP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1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1028700"/>
            <a:ext cx="7353300" cy="292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NLP/NLU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Tools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52400" algn="l"/>
                <a:tab pos="6096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Helpful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those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who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don’t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have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enough</a:t>
            </a:r>
          </a:p>
          <a:p>
            <a:pPr>
              <a:lnSpc>
                <a:spcPts val="3600"/>
              </a:lnSpc>
              <a:tabLst>
                <a:tab pos="1524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time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develop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own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tools!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52400" algn="l"/>
                <a:tab pos="6096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Make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sure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you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understand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how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they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work!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3962400"/>
            <a:ext cx="1778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0" y="3987800"/>
            <a:ext cx="55880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Again,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they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trained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corpora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Maybe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enough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academic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usage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But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not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enough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business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You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should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Train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your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own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Tweak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parameters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model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itself)!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1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1003300"/>
            <a:ext cx="64516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NLP/NLU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Tools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52400" algn="l"/>
                <a:tab pos="660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Sequence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Labeling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POS-Tagging,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Parsing,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NE-Tagging,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Spacer</a:t>
            </a:r>
          </a:p>
          <a:p>
            <a:pPr>
              <a:lnSpc>
                <a:spcPts val="3500"/>
              </a:lnSpc>
              <a:tabLst>
                <a:tab pos="152400" algn="l"/>
                <a:tab pos="660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Format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3263900"/>
            <a:ext cx="1778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0" y="3251200"/>
            <a:ext cx="11176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IOB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PTB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CoNLL-U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Sejong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4686300"/>
            <a:ext cx="38989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660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Algorithms</a:t>
            </a:r>
          </a:p>
          <a:p>
            <a:pPr>
              <a:lnSpc>
                <a:spcPts val="2800"/>
              </a:lnSpc>
              <a:tabLst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PGM: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CRF</a:t>
            </a:r>
          </a:p>
          <a:p>
            <a:pPr>
              <a:lnSpc>
                <a:spcPts val="2800"/>
              </a:lnSpc>
              <a:tabLst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Neural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Networks: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RNN</a:t>
            </a:r>
          </a:p>
          <a:p>
            <a:pPr>
              <a:lnSpc>
                <a:spcPts val="2800"/>
              </a:lnSpc>
              <a:tabLst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Hybrid: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LSTM-CRF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67600" y="1393300"/>
            <a:ext cx="3852450" cy="5205474"/>
          </a:xfrm>
          <a:custGeom>
            <a:avLst/>
            <a:gdLst>
              <a:gd name="connsiteX0" fmla="*/ 0 w 3852450"/>
              <a:gd name="connsiteY0" fmla="*/ 0 h 5205474"/>
              <a:gd name="connsiteX1" fmla="*/ 3852450 w 3852450"/>
              <a:gd name="connsiteY1" fmla="*/ 0 h 5205474"/>
              <a:gd name="connsiteX2" fmla="*/ 3852450 w 3852450"/>
              <a:gd name="connsiteY2" fmla="*/ 5205474 h 5205474"/>
              <a:gd name="connsiteX3" fmla="*/ 0 w 3852450"/>
              <a:gd name="connsiteY3" fmla="*/ 5205474 h 5205474"/>
              <a:gd name="connsiteX4" fmla="*/ 0 w 3852450"/>
              <a:gd name="connsiteY4" fmla="*/ 0 h 52054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52450" h="5205474">
                <a:moveTo>
                  <a:pt x="0" y="0"/>
                </a:moveTo>
                <a:lnTo>
                  <a:pt x="3852450" y="0"/>
                </a:lnTo>
                <a:lnTo>
                  <a:pt x="3852450" y="5205474"/>
                </a:lnTo>
                <a:lnTo>
                  <a:pt x="0" y="520547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30899" y="2296826"/>
            <a:ext cx="2000250" cy="2162175"/>
          </a:xfrm>
          <a:custGeom>
            <a:avLst/>
            <a:gdLst>
              <a:gd name="connsiteX0" fmla="*/ 0 w 2000250"/>
              <a:gd name="connsiteY0" fmla="*/ 0 h 2162175"/>
              <a:gd name="connsiteX1" fmla="*/ 2000250 w 2000250"/>
              <a:gd name="connsiteY1" fmla="*/ 0 h 2162175"/>
              <a:gd name="connsiteX2" fmla="*/ 2000250 w 2000250"/>
              <a:gd name="connsiteY2" fmla="*/ 2162175 h 2162175"/>
              <a:gd name="connsiteX3" fmla="*/ 0 w 2000250"/>
              <a:gd name="connsiteY3" fmla="*/ 2162175 h 2162175"/>
              <a:gd name="connsiteX4" fmla="*/ 0 w 2000250"/>
              <a:gd name="connsiteY4" fmla="*/ 0 h 2162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00250" h="2162175">
                <a:moveTo>
                  <a:pt x="0" y="0"/>
                </a:moveTo>
                <a:lnTo>
                  <a:pt x="2000250" y="0"/>
                </a:lnTo>
                <a:lnTo>
                  <a:pt x="2000250" y="2162175"/>
                </a:lnTo>
                <a:lnTo>
                  <a:pt x="0" y="216217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1384300"/>
            <a:ext cx="3886200" cy="5232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500" y="2286000"/>
            <a:ext cx="2019300" cy="218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431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IOB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1225" y="1735951"/>
            <a:ext cx="7286625" cy="3867150"/>
          </a:xfrm>
          <a:custGeom>
            <a:avLst/>
            <a:gdLst>
              <a:gd name="connsiteX0" fmla="*/ 0 w 7286625"/>
              <a:gd name="connsiteY0" fmla="*/ 0 h 3867150"/>
              <a:gd name="connsiteX1" fmla="*/ 7286625 w 7286625"/>
              <a:gd name="connsiteY1" fmla="*/ 0 h 3867150"/>
              <a:gd name="connsiteX2" fmla="*/ 7286625 w 7286625"/>
              <a:gd name="connsiteY2" fmla="*/ 3867150 h 3867150"/>
              <a:gd name="connsiteX3" fmla="*/ 0 w 7286625"/>
              <a:gd name="connsiteY3" fmla="*/ 3867150 h 3867150"/>
              <a:gd name="connsiteX4" fmla="*/ 0 w 7286625"/>
              <a:gd name="connsiteY4" fmla="*/ 0 h 386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6625" h="3867150">
                <a:moveTo>
                  <a:pt x="0" y="0"/>
                </a:moveTo>
                <a:lnTo>
                  <a:pt x="7286625" y="0"/>
                </a:lnTo>
                <a:lnTo>
                  <a:pt x="7286625" y="3867150"/>
                </a:lnTo>
                <a:lnTo>
                  <a:pt x="0" y="386715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1727200"/>
            <a:ext cx="7315200" cy="3886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495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PTB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2400" y="2262126"/>
            <a:ext cx="8839200" cy="2685441"/>
          </a:xfrm>
          <a:custGeom>
            <a:avLst/>
            <a:gdLst>
              <a:gd name="connsiteX0" fmla="*/ 0 w 8839200"/>
              <a:gd name="connsiteY0" fmla="*/ 0 h 2685441"/>
              <a:gd name="connsiteX1" fmla="*/ 8839200 w 8839200"/>
              <a:gd name="connsiteY1" fmla="*/ 0 h 2685441"/>
              <a:gd name="connsiteX2" fmla="*/ 8839200 w 8839200"/>
              <a:gd name="connsiteY2" fmla="*/ 2685441 h 2685441"/>
              <a:gd name="connsiteX3" fmla="*/ 0 w 8839200"/>
              <a:gd name="connsiteY3" fmla="*/ 2685441 h 2685441"/>
              <a:gd name="connsiteX4" fmla="*/ 0 w 8839200"/>
              <a:gd name="connsiteY4" fmla="*/ 0 h 2685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39200" h="2685441">
                <a:moveTo>
                  <a:pt x="0" y="0"/>
                </a:moveTo>
                <a:lnTo>
                  <a:pt x="8839200" y="0"/>
                </a:lnTo>
                <a:lnTo>
                  <a:pt x="8839200" y="2685441"/>
                </a:lnTo>
                <a:lnTo>
                  <a:pt x="0" y="2685441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" y="2247900"/>
            <a:ext cx="8864600" cy="27178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4241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CoNLL-U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(Universal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Dependencies)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14600" y="1347726"/>
            <a:ext cx="4615162" cy="5205473"/>
          </a:xfrm>
          <a:custGeom>
            <a:avLst/>
            <a:gdLst>
              <a:gd name="connsiteX0" fmla="*/ 0 w 4615162"/>
              <a:gd name="connsiteY0" fmla="*/ 0 h 5205473"/>
              <a:gd name="connsiteX1" fmla="*/ 4615162 w 4615162"/>
              <a:gd name="connsiteY1" fmla="*/ 0 h 5205473"/>
              <a:gd name="connsiteX2" fmla="*/ 4615162 w 4615162"/>
              <a:gd name="connsiteY2" fmla="*/ 5205473 h 5205473"/>
              <a:gd name="connsiteX3" fmla="*/ 0 w 4615162"/>
              <a:gd name="connsiteY3" fmla="*/ 5205473 h 5205473"/>
              <a:gd name="connsiteX4" fmla="*/ 0 w 4615162"/>
              <a:gd name="connsiteY4" fmla="*/ 0 h 5205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5162" h="5205473">
                <a:moveTo>
                  <a:pt x="0" y="0"/>
                </a:moveTo>
                <a:lnTo>
                  <a:pt x="4615162" y="0"/>
                </a:lnTo>
                <a:lnTo>
                  <a:pt x="4615162" y="5205473"/>
                </a:lnTo>
                <a:lnTo>
                  <a:pt x="0" y="5205473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1900" y="1333500"/>
            <a:ext cx="4635500" cy="52324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019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Sejong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Treebank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457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27432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Classification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400300"/>
            <a:ext cx="952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SVM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66900" y="2768600"/>
            <a:ext cx="1879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Scikit-Learn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3124200"/>
            <a:ext cx="5829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Decision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Trees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(Random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Gradient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Boosting)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66900" y="3492500"/>
            <a:ext cx="4876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Scikit-Learn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Xgboost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LightGBM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71600" y="3848100"/>
            <a:ext cx="2184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Linear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Models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66900" y="4216400"/>
            <a:ext cx="1485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fastText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71600" y="4572000"/>
            <a:ext cx="4152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Neural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Networks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(CNN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RNN)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866900" y="49403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TensorFlow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Theano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866900" y="5295900"/>
            <a:ext cx="6083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simple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implementation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first!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(tf.contrib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235200" y="5664200"/>
            <a:ext cx="863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Keras)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866900" y="6032500"/>
            <a:ext cx="5029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likejazz’s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cnn-text-classification-tf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Requires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HUGE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data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1016000"/>
            <a:ext cx="75819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Generation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Predefined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answers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Randomly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select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response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from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‘response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list’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  <a:tab pos="11557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Slot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filling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3454400"/>
            <a:ext cx="101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●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92400" y="3454400"/>
            <a:ext cx="5867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response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“Hello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{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FF9900"/>
                </a:solidFill>
                <a:latin typeface="Berlin Sans FB" pitchFamily="18" charset="0"/>
                <a:cs typeface="Berlin Sans FB" pitchFamily="18" charset="0"/>
              </a:rPr>
              <a:t>customer_name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}!”.format(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FF9900"/>
                </a:solidFill>
                <a:latin typeface="Berlin Sans FB" pitchFamily="18" charset="0"/>
                <a:cs typeface="Berlin Sans FB" pitchFamily="18" charset="0"/>
              </a:rPr>
              <a:t>customer_name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FF9900"/>
                </a:solidFill>
                <a:latin typeface="Berlin Sans FB" pitchFamily="18" charset="0"/>
                <a:cs typeface="Berlin Sans FB" pitchFamily="18" charset="0"/>
              </a:rPr>
              <a:t>customer_name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3784600"/>
            <a:ext cx="69469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95300" algn="l"/>
              </a:tabLst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Neural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models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Seq2Seq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attention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augmented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memory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Copying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Two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step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(Latent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Predictor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Networks)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Dual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Encoder,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HRED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Beam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Search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Easy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seq2seq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OpenNMT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Huge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Check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out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QA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competitions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24100" y="6578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●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92400" y="6578600"/>
            <a:ext cx="1981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SQuAD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leaderboards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885500" y="1839750"/>
            <a:ext cx="7562301" cy="4127749"/>
          </a:xfrm>
          <a:custGeom>
            <a:avLst/>
            <a:gdLst>
              <a:gd name="connsiteX0" fmla="*/ 0 w 7562301"/>
              <a:gd name="connsiteY0" fmla="*/ 0 h 4127749"/>
              <a:gd name="connsiteX1" fmla="*/ 7562300 w 7562301"/>
              <a:gd name="connsiteY1" fmla="*/ 0 h 4127749"/>
              <a:gd name="connsiteX2" fmla="*/ 7562300 w 7562301"/>
              <a:gd name="connsiteY2" fmla="*/ 4127749 h 4127749"/>
              <a:gd name="connsiteX3" fmla="*/ 0 w 7562301"/>
              <a:gd name="connsiteY3" fmla="*/ 4127749 h 4127749"/>
              <a:gd name="connsiteX4" fmla="*/ 0 w 7562301"/>
              <a:gd name="connsiteY4" fmla="*/ 0 h 412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62301" h="4127749">
                <a:moveTo>
                  <a:pt x="0" y="0"/>
                </a:moveTo>
                <a:lnTo>
                  <a:pt x="7562300" y="0"/>
                </a:lnTo>
                <a:lnTo>
                  <a:pt x="7562300" y="4127749"/>
                </a:lnTo>
                <a:lnTo>
                  <a:pt x="0" y="412774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1828800"/>
            <a:ext cx="7581900" cy="4152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3110082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Human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Customer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Service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52400" y="1503050"/>
            <a:ext cx="8867474" cy="5039748"/>
          </a:xfrm>
          <a:custGeom>
            <a:avLst/>
            <a:gdLst>
              <a:gd name="connsiteX0" fmla="*/ 0 w 8867474"/>
              <a:gd name="connsiteY0" fmla="*/ 0 h 5039748"/>
              <a:gd name="connsiteX1" fmla="*/ 8867474 w 8867474"/>
              <a:gd name="connsiteY1" fmla="*/ 0 h 5039748"/>
              <a:gd name="connsiteX2" fmla="*/ 8867474 w 8867474"/>
              <a:gd name="connsiteY2" fmla="*/ 5039749 h 5039748"/>
              <a:gd name="connsiteX3" fmla="*/ 0 w 8867474"/>
              <a:gd name="connsiteY3" fmla="*/ 5039749 h 5039748"/>
              <a:gd name="connsiteX4" fmla="*/ 0 w 8867474"/>
              <a:gd name="connsiteY4" fmla="*/ 0 h 5039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67474" h="5039748">
                <a:moveTo>
                  <a:pt x="0" y="0"/>
                </a:moveTo>
                <a:lnTo>
                  <a:pt x="8867474" y="0"/>
                </a:lnTo>
                <a:lnTo>
                  <a:pt x="8867474" y="5039749"/>
                </a:lnTo>
                <a:lnTo>
                  <a:pt x="0" y="503974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" y="1485900"/>
            <a:ext cx="8890000" cy="5067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54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SQuAD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Leaderboards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1917700"/>
            <a:ext cx="381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1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457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43100"/>
            <a:ext cx="66167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Executed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every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time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processing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query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Critical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response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time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857500"/>
            <a:ext cx="3860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These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take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time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&gt;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66900" y="3238500"/>
            <a:ext cx="34798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Gill Sans MT Ext Condensed Bold" pitchFamily="18" charset="0"/>
                <a:cs typeface="Gill Sans MT Ext Condensed Bold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Gill Sans MT Ext Condensed Bold" pitchFamily="18" charset="0"/>
                <a:cs typeface="Gill Sans MT Ext Condensed Bold" pitchFamily="18" charset="0"/>
              </a:rPr>
              <a:t>import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9900"/>
                </a:solidFill>
                <a:latin typeface="Gill Sans MT Ext Condensed Bold" pitchFamily="18" charset="0"/>
                <a:cs typeface="Gill Sans MT Ext Condensed Bold" pitchFamily="18" charset="0"/>
              </a:rPr>
              <a:t>tensorflow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Gill Sans MT Ext Condensed Bold" pitchFamily="18" charset="0"/>
                <a:cs typeface="Gill Sans MT Ext Condensed Bold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9900"/>
                </a:solidFill>
                <a:latin typeface="Gill Sans MT Ext Condensed Bold" pitchFamily="18" charset="0"/>
                <a:cs typeface="Gill Sans MT Ext Condensed Bold" pitchFamily="18" charset="0"/>
              </a:rPr>
              <a:t>tf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Gill Sans MT Ext Condensed Bold" pitchFamily="18" charset="0"/>
                <a:cs typeface="Gill Sans MT Ext Condensed Bold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Gill Sans MT Ext Condensed Bold" pitchFamily="18" charset="0"/>
                <a:cs typeface="Gill Sans MT Ext Condensed Bold" pitchFamily="18" charset="0"/>
              </a:rPr>
              <a:t>load(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9900"/>
                </a:solidFill>
                <a:latin typeface="Gill Sans MT Ext Condensed Bold" pitchFamily="18" charset="0"/>
                <a:cs typeface="Gill Sans MT Ext Condensed Bold" pitchFamily="18" charset="0"/>
              </a:rPr>
              <a:t>‘./model.pkl’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Gill Sans MT Ext Condensed Bold" pitchFamily="18" charset="0"/>
                <a:cs typeface="Gill Sans MT Ext Condensed Bold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3962400"/>
            <a:ext cx="1498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Pre-load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Caching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1016000"/>
            <a:ext cx="56896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modules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train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52400" algn="l"/>
                <a:tab pos="660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Sentence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Vectorizer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Word/Character/POS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embedding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vector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concatenating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operator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extra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features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capture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meaning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3505200"/>
            <a:ext cx="3810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0800" y="3594100"/>
            <a:ext cx="54737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0800" algn="l"/>
                <a:tab pos="546100" algn="l"/>
              </a:tabLst>
            </a:pP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Intent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Classifier</a:t>
            </a:r>
          </a:p>
          <a:p>
            <a:pPr>
              <a:lnSpc>
                <a:spcPts val="3600"/>
              </a:lnSpc>
              <a:tabLst>
                <a:tab pos="50800" algn="l"/>
                <a:tab pos="546100" algn="l"/>
              </a:tabLst>
            </a:pP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Response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Generator</a:t>
            </a:r>
          </a:p>
          <a:p>
            <a:pPr>
              <a:lnSpc>
                <a:spcPts val="3600"/>
              </a:lnSpc>
              <a:tabLst>
                <a:tab pos="50800" algn="l"/>
                <a:tab pos="546100" algn="l"/>
              </a:tabLst>
            </a:pP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POS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tagger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Parser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Tagger</a:t>
            </a:r>
          </a:p>
          <a:p>
            <a:pPr>
              <a:lnSpc>
                <a:spcPts val="3600"/>
              </a:lnSpc>
              <a:tabLst>
                <a:tab pos="50800" algn="l"/>
                <a:tab pos="546100" algn="l"/>
              </a:tabLst>
            </a:pP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(Optional)</a:t>
            </a:r>
          </a:p>
          <a:p>
            <a:pPr>
              <a:lnSpc>
                <a:spcPts val="2800"/>
              </a:lnSpc>
              <a:tabLst>
                <a:tab pos="508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generator</a:t>
            </a:r>
          </a:p>
          <a:p>
            <a:pPr>
              <a:lnSpc>
                <a:spcPts val="2800"/>
              </a:lnSpc>
              <a:tabLst>
                <a:tab pos="508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Error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Corrector</a:t>
            </a:r>
          </a:p>
          <a:p>
            <a:pPr>
              <a:lnSpc>
                <a:spcPts val="2800"/>
              </a:lnSpc>
              <a:tabLst>
                <a:tab pos="508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Typo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Grammar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Space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굴림" pitchFamily="18" charset="0"/>
                <a:cs typeface="굴림" pitchFamily="18" charset="0"/>
              </a:rPr>
              <a:t>띄어쓰기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3365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Non-ML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modules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prepare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3746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Predefined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answers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0800" y="2438400"/>
            <a:ext cx="5969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List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answers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randomly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selected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Answers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unique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entity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slots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filled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3289300"/>
            <a:ext cx="2921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DB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Integration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3771900"/>
            <a:ext cx="4965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Update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chat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history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training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1200" y="4114800"/>
            <a:ext cx="26162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Web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Scraper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71600" y="4597400"/>
            <a:ext cx="3848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HTML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XML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JSON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parsing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11200" y="4927600"/>
            <a:ext cx="3390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Format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converter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71600" y="5422900"/>
            <a:ext cx="5562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Open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source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have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different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formats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PTB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IOB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…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11200" y="6108700"/>
            <a:ext cx="1625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Server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5207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Optional,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but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highly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recommended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equip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36600" y="1917700"/>
            <a:ext cx="4305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Admin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Input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panel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97000" y="2374900"/>
            <a:ext cx="2527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Easy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Overview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Edit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Mechanical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Turk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36600" y="2959100"/>
            <a:ext cx="3340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Custom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Dictionary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97000" y="3403600"/>
            <a:ext cx="3403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Domain-specific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expressions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97000" y="3708400"/>
            <a:ext cx="403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Integration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existing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tools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36600" y="4000500"/>
            <a:ext cx="403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Scorer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each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module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97000" y="4432300"/>
            <a:ext cx="3695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One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Click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cross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validation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test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92300" y="4737100"/>
            <a:ext cx="5638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Crucial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small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complicated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architecture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36600" y="5029200"/>
            <a:ext cx="2476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Visualization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97000" y="5486400"/>
            <a:ext cx="2768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Performance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overview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Confusion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matrix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97000" y="6083300"/>
            <a:ext cx="3225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T-SNE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sentence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vectors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3710548"/>
            <a:ext cx="5832600" cy="1046400"/>
          </a:xfrm>
          <a:custGeom>
            <a:avLst/>
            <a:gdLst>
              <a:gd name="connsiteX0" fmla="*/ 0 w 5832600"/>
              <a:gd name="connsiteY0" fmla="*/ 0 h 1046400"/>
              <a:gd name="connsiteX1" fmla="*/ 5832600 w 5832600"/>
              <a:gd name="connsiteY1" fmla="*/ 0 h 1046400"/>
              <a:gd name="connsiteX2" fmla="*/ 5832600 w 5832600"/>
              <a:gd name="connsiteY2" fmla="*/ 1046400 h 1046400"/>
              <a:gd name="connsiteX3" fmla="*/ 0 w 5832600"/>
              <a:gd name="connsiteY3" fmla="*/ 1046400 h 1046400"/>
              <a:gd name="connsiteX4" fmla="*/ 0 w 58326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046400">
                <a:moveTo>
                  <a:pt x="0" y="0"/>
                </a:moveTo>
                <a:lnTo>
                  <a:pt x="5832600" y="0"/>
                </a:lnTo>
                <a:lnTo>
                  <a:pt x="58326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6025" y="2034925"/>
            <a:ext cx="6950400" cy="1546500"/>
          </a:xfrm>
          <a:custGeom>
            <a:avLst/>
            <a:gdLst>
              <a:gd name="connsiteX0" fmla="*/ 0 w 6950400"/>
              <a:gd name="connsiteY0" fmla="*/ 0 h 1546500"/>
              <a:gd name="connsiteX1" fmla="*/ 6950400 w 6950400"/>
              <a:gd name="connsiteY1" fmla="*/ 0 h 1546500"/>
              <a:gd name="connsiteX2" fmla="*/ 6950400 w 6950400"/>
              <a:gd name="connsiteY2" fmla="*/ 1546500 h 1546500"/>
              <a:gd name="connsiteX3" fmla="*/ 0 w 6950400"/>
              <a:gd name="connsiteY3" fmla="*/ 1546500 h 1546500"/>
              <a:gd name="connsiteX4" fmla="*/ 0 w 69504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0400" h="1546500">
                <a:moveTo>
                  <a:pt x="0" y="0"/>
                </a:moveTo>
                <a:lnTo>
                  <a:pt x="6950400" y="0"/>
                </a:lnTo>
                <a:lnTo>
                  <a:pt x="69504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3886200"/>
            <a:ext cx="541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Two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tricky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problems: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DM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and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OOV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25600" y="2921000"/>
            <a:ext cx="49149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Let’s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go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little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further!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70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Dialogue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3860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Finite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State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scenario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11200" y="2984500"/>
            <a:ext cx="4533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Markov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Decision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Process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6362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Dialogue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Finite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State-based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Scenarios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55800"/>
            <a:ext cx="60452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Hand-crafted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experts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0091EA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Predetermined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Scenario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Pros.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3314700"/>
            <a:ext cx="2171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Simple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model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3695700"/>
            <a:ext cx="6261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Natural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way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well-structured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tasks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Information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exchange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tractable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1200" y="4381500"/>
            <a:ext cx="1485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Cons.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4864100"/>
            <a:ext cx="1574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Inflexible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66900" y="5219700"/>
            <a:ext cx="558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Customers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should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follow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predefined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flow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5588000"/>
            <a:ext cx="2946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maintainability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66900" y="5943600"/>
            <a:ext cx="5511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different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scenarios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system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bigger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24000" y="1423926"/>
            <a:ext cx="6190947" cy="5205475"/>
          </a:xfrm>
          <a:custGeom>
            <a:avLst/>
            <a:gdLst>
              <a:gd name="connsiteX0" fmla="*/ 0 w 6190947"/>
              <a:gd name="connsiteY0" fmla="*/ 0 h 5205475"/>
              <a:gd name="connsiteX1" fmla="*/ 6190947 w 6190947"/>
              <a:gd name="connsiteY1" fmla="*/ 0 h 5205475"/>
              <a:gd name="connsiteX2" fmla="*/ 6190947 w 6190947"/>
              <a:gd name="connsiteY2" fmla="*/ 5205474 h 5205475"/>
              <a:gd name="connsiteX3" fmla="*/ 0 w 6190947"/>
              <a:gd name="connsiteY3" fmla="*/ 5205474 h 5205475"/>
              <a:gd name="connsiteX4" fmla="*/ 0 w 6190947"/>
              <a:gd name="connsiteY4" fmla="*/ 0 h 5205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90947" h="5205475">
                <a:moveTo>
                  <a:pt x="0" y="0"/>
                </a:moveTo>
                <a:lnTo>
                  <a:pt x="6190947" y="0"/>
                </a:lnTo>
                <a:lnTo>
                  <a:pt x="6190947" y="5205474"/>
                </a:lnTo>
                <a:lnTo>
                  <a:pt x="0" y="520547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1409700"/>
            <a:ext cx="6210300" cy="52324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6362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Dialogue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Finite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State-based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Scenarios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5956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Dialogue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Markov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Decision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47752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0091EA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State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transition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problem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400300"/>
            <a:ext cx="3467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State: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high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level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context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2781300"/>
            <a:ext cx="43053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Action: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choose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next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context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Agent: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Bot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1200" y="3467100"/>
            <a:ext cx="1968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0091EA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Deep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 smtClean="0">
                <a:solidFill>
                  <a:srgbClr val="0091EA"/>
                </a:solidFill>
                <a:latin typeface="Gill Sans MT Ext Condensed Bold" pitchFamily="18" charset="0"/>
                <a:cs typeface="Gill Sans MT Ext Condensed Bold" pitchFamily="18" charset="0"/>
              </a:rPr>
              <a:t>RL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3949700"/>
            <a:ext cx="5219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Imitation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Forward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Prediction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HRED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11200" y="4279900"/>
            <a:ext cx="51054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suitable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business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yet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4787900"/>
            <a:ext cx="6578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universal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reward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function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evaluation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metric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Requires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huge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labeled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papers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still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solving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problems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66900" y="5854700"/>
            <a:ext cx="4635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accuracy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50%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#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394025" y="1425250"/>
            <a:ext cx="6654325" cy="4859300"/>
          </a:xfrm>
          <a:custGeom>
            <a:avLst/>
            <a:gdLst>
              <a:gd name="connsiteX0" fmla="*/ 0 w 6654325"/>
              <a:gd name="connsiteY0" fmla="*/ 0 h 4859300"/>
              <a:gd name="connsiteX1" fmla="*/ 6654325 w 6654325"/>
              <a:gd name="connsiteY1" fmla="*/ 0 h 4859300"/>
              <a:gd name="connsiteX2" fmla="*/ 6654325 w 6654325"/>
              <a:gd name="connsiteY2" fmla="*/ 4859300 h 4859300"/>
              <a:gd name="connsiteX3" fmla="*/ 0 w 6654325"/>
              <a:gd name="connsiteY3" fmla="*/ 4859300 h 4859300"/>
              <a:gd name="connsiteX4" fmla="*/ 0 w 6654325"/>
              <a:gd name="connsiteY4" fmla="*/ 0 h 485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54325" h="4859300">
                <a:moveTo>
                  <a:pt x="0" y="0"/>
                </a:moveTo>
                <a:lnTo>
                  <a:pt x="6654325" y="0"/>
                </a:lnTo>
                <a:lnTo>
                  <a:pt x="6654325" y="4859300"/>
                </a:lnTo>
                <a:lnTo>
                  <a:pt x="0" y="4859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4300" y="1409700"/>
            <a:ext cx="6680200" cy="4889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13545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Customer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Service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11100" y="1823900"/>
            <a:ext cx="7650925" cy="3678025"/>
          </a:xfrm>
          <a:custGeom>
            <a:avLst/>
            <a:gdLst>
              <a:gd name="connsiteX0" fmla="*/ 0 w 7650925"/>
              <a:gd name="connsiteY0" fmla="*/ 0 h 3678025"/>
              <a:gd name="connsiteX1" fmla="*/ 7650925 w 7650925"/>
              <a:gd name="connsiteY1" fmla="*/ 0 h 3678025"/>
              <a:gd name="connsiteX2" fmla="*/ 7650925 w 7650925"/>
              <a:gd name="connsiteY2" fmla="*/ 3678024 h 3678025"/>
              <a:gd name="connsiteX3" fmla="*/ 0 w 7650925"/>
              <a:gd name="connsiteY3" fmla="*/ 3678024 h 3678025"/>
              <a:gd name="connsiteX4" fmla="*/ 0 w 7650925"/>
              <a:gd name="connsiteY4" fmla="*/ 0 h 3678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50925" h="3678025">
                <a:moveTo>
                  <a:pt x="0" y="0"/>
                </a:moveTo>
                <a:lnTo>
                  <a:pt x="7650925" y="0"/>
                </a:lnTo>
                <a:lnTo>
                  <a:pt x="7650925" y="3678024"/>
                </a:lnTo>
                <a:lnTo>
                  <a:pt x="0" y="367802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1816100"/>
            <a:ext cx="7670800" cy="3695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5956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Dialogue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Markov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Decision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1028700"/>
            <a:ext cx="7023100" cy="290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Dialogue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Markov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Decision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52400" algn="l"/>
                <a:tab pos="660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Very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Interesting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&amp;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maybe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right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way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go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But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cannot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cover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mins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굴림" pitchFamily="18" charset="0"/>
                <a:cs typeface="굴림" pitchFamily="18" charset="0"/>
              </a:rPr>
              <a:t>ㅜㅜ</a:t>
            </a:r>
          </a:p>
          <a:p>
            <a:pPr>
              <a:lnSpc>
                <a:spcPts val="2800"/>
              </a:lnSpc>
              <a:tabLst>
                <a:tab pos="1524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NLP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152400" algn="l"/>
                <a:tab pos="660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Reading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lists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39800" y="4216400"/>
            <a:ext cx="1524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2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0800" y="4229100"/>
            <a:ext cx="71501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Spoken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Management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Probabilistic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Reasoning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(2000)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Optimizing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Management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Reinforcement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Learning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Experiments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NJFun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System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(2000)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Hierarchical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Recurrent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Encoder-Decoder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Context-Aware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Query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Suggestion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(2015)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Strategic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Management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via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Deep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Reinforcement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Learning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(2015)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Continuously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Learning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Neural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Management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(2016)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How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Evaluate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Your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System: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Empirical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Study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Unsupervised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Metrics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Response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Generation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(2017)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Learning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Human-In-The-Loop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(2017)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End-to-End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Joint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Learning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Natural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Language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Understanding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Manager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(2017)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283900" cy="4764900"/>
          </a:xfrm>
          <a:custGeom>
            <a:avLst/>
            <a:gdLst>
              <a:gd name="connsiteX0" fmla="*/ 0 w 8283900"/>
              <a:gd name="connsiteY0" fmla="*/ 0 h 4764900"/>
              <a:gd name="connsiteX1" fmla="*/ 8283900 w 8283900"/>
              <a:gd name="connsiteY1" fmla="*/ 0 h 4764900"/>
              <a:gd name="connsiteX2" fmla="*/ 8283900 w 8283900"/>
              <a:gd name="connsiteY2" fmla="*/ 4764900 h 4764900"/>
              <a:gd name="connsiteX3" fmla="*/ 0 w 8283900"/>
              <a:gd name="connsiteY3" fmla="*/ 4764900 h 4764900"/>
              <a:gd name="connsiteX4" fmla="*/ 0 w 82839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3900" h="4764900">
                <a:moveTo>
                  <a:pt x="0" y="0"/>
                </a:moveTo>
                <a:lnTo>
                  <a:pt x="8283900" y="0"/>
                </a:lnTo>
                <a:lnTo>
                  <a:pt x="82839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3086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Out-of-Vocabulary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Words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6210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Replace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most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similar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0800" y="2438400"/>
            <a:ext cx="31242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Dictionary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WordNet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Web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search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66900" y="3327400"/>
            <a:ext cx="4127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Naver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Wikipedia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Namuwiki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Select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articles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66900" y="4038600"/>
            <a:ext cx="6108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POS-Tagging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frequent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1200" y="4991100"/>
            <a:ext cx="8191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word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embedding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subword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information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71600" y="5473700"/>
            <a:ext cx="965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C2W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5829300"/>
            <a:ext cx="143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fastText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66900" y="6197600"/>
            <a:ext cx="3987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compatible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Gensim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6950400" cy="1546500"/>
          </a:xfrm>
          <a:custGeom>
            <a:avLst/>
            <a:gdLst>
              <a:gd name="connsiteX0" fmla="*/ 0 w 6950400"/>
              <a:gd name="connsiteY0" fmla="*/ 0 h 1546500"/>
              <a:gd name="connsiteX1" fmla="*/ 6950400 w 6950400"/>
              <a:gd name="connsiteY1" fmla="*/ 0 h 1546500"/>
              <a:gd name="connsiteX2" fmla="*/ 6950400 w 6950400"/>
              <a:gd name="connsiteY2" fmla="*/ 1546500 h 1546500"/>
              <a:gd name="connsiteX3" fmla="*/ 0 w 6950400"/>
              <a:gd name="connsiteY3" fmla="*/ 1546500 h 1546500"/>
              <a:gd name="connsiteX4" fmla="*/ 0 w 69504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0400" h="1546500">
                <a:moveTo>
                  <a:pt x="0" y="0"/>
                </a:moveTo>
                <a:lnTo>
                  <a:pt x="6950400" y="0"/>
                </a:lnTo>
                <a:lnTo>
                  <a:pt x="69504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6025" y="3710548"/>
            <a:ext cx="5832600" cy="1046400"/>
          </a:xfrm>
          <a:custGeom>
            <a:avLst/>
            <a:gdLst>
              <a:gd name="connsiteX0" fmla="*/ 0 w 5832600"/>
              <a:gd name="connsiteY0" fmla="*/ 0 h 1046400"/>
              <a:gd name="connsiteX1" fmla="*/ 5832600 w 5832600"/>
              <a:gd name="connsiteY1" fmla="*/ 0 h 1046400"/>
              <a:gd name="connsiteX2" fmla="*/ 5832600 w 5832600"/>
              <a:gd name="connsiteY2" fmla="*/ 1046400 h 1046400"/>
              <a:gd name="connsiteX3" fmla="*/ 0 w 5832600"/>
              <a:gd name="connsiteY3" fmla="*/ 1046400 h 1046400"/>
              <a:gd name="connsiteX4" fmla="*/ 0 w 58326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046400">
                <a:moveTo>
                  <a:pt x="0" y="0"/>
                </a:moveTo>
                <a:lnTo>
                  <a:pt x="5832600" y="0"/>
                </a:lnTo>
                <a:lnTo>
                  <a:pt x="58326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387600"/>
            <a:ext cx="5410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Should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really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develop</a:t>
            </a:r>
          </a:p>
          <a:p>
            <a:pPr>
              <a:lnSpc>
                <a:spcPts val="43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these?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25600" y="3886200"/>
            <a:ext cx="4635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There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are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100+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bot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builders...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987549" y="387525"/>
            <a:ext cx="7385800" cy="6251424"/>
          </a:xfrm>
          <a:custGeom>
            <a:avLst/>
            <a:gdLst>
              <a:gd name="connsiteX0" fmla="*/ 0 w 7385800"/>
              <a:gd name="connsiteY0" fmla="*/ 0 h 6251424"/>
              <a:gd name="connsiteX1" fmla="*/ 7385800 w 7385800"/>
              <a:gd name="connsiteY1" fmla="*/ 0 h 6251424"/>
              <a:gd name="connsiteX2" fmla="*/ 7385800 w 7385800"/>
              <a:gd name="connsiteY2" fmla="*/ 6251424 h 6251424"/>
              <a:gd name="connsiteX3" fmla="*/ 0 w 7385800"/>
              <a:gd name="connsiteY3" fmla="*/ 6251424 h 6251424"/>
              <a:gd name="connsiteX4" fmla="*/ 0 w 7385800"/>
              <a:gd name="connsiteY4" fmla="*/ 0 h 6251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85800" h="6251424">
                <a:moveTo>
                  <a:pt x="0" y="0"/>
                </a:moveTo>
                <a:lnTo>
                  <a:pt x="7385800" y="0"/>
                </a:lnTo>
                <a:lnTo>
                  <a:pt x="7385800" y="6251424"/>
                </a:lnTo>
                <a:lnTo>
                  <a:pt x="0" y="625142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7900" y="381000"/>
            <a:ext cx="7404100" cy="627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200" y="977900"/>
            <a:ext cx="56896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builders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52400" algn="l"/>
              </a:tabLst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Bot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builders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provide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many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tools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2438400"/>
            <a:ext cx="1778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78000" y="2438400"/>
            <a:ext cx="40386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NLU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engines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management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GUI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Interface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Serving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different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platforms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4203700"/>
            <a:ext cx="7975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You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have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the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service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You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cannot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customize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modules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architectures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6950400" cy="1546500"/>
          </a:xfrm>
          <a:custGeom>
            <a:avLst/>
            <a:gdLst>
              <a:gd name="connsiteX0" fmla="*/ 0 w 6950400"/>
              <a:gd name="connsiteY0" fmla="*/ 0 h 1546500"/>
              <a:gd name="connsiteX1" fmla="*/ 6950400 w 6950400"/>
              <a:gd name="connsiteY1" fmla="*/ 0 h 1546500"/>
              <a:gd name="connsiteX2" fmla="*/ 6950400 w 6950400"/>
              <a:gd name="connsiteY2" fmla="*/ 1546500 h 1546500"/>
              <a:gd name="connsiteX3" fmla="*/ 0 w 6950400"/>
              <a:gd name="connsiteY3" fmla="*/ 1546500 h 1546500"/>
              <a:gd name="connsiteX4" fmla="*/ 0 w 69504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50400" h="1546500">
                <a:moveTo>
                  <a:pt x="0" y="0"/>
                </a:moveTo>
                <a:lnTo>
                  <a:pt x="6950400" y="0"/>
                </a:lnTo>
                <a:lnTo>
                  <a:pt x="69504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46025" y="3710550"/>
            <a:ext cx="6580199" cy="1046400"/>
          </a:xfrm>
          <a:custGeom>
            <a:avLst/>
            <a:gdLst>
              <a:gd name="connsiteX0" fmla="*/ 0 w 6580199"/>
              <a:gd name="connsiteY0" fmla="*/ 0 h 1046400"/>
              <a:gd name="connsiteX1" fmla="*/ 6580199 w 6580199"/>
              <a:gd name="connsiteY1" fmla="*/ 0 h 1046400"/>
              <a:gd name="connsiteX2" fmla="*/ 6580199 w 6580199"/>
              <a:gd name="connsiteY2" fmla="*/ 1046400 h 1046400"/>
              <a:gd name="connsiteX3" fmla="*/ 0 w 6580199"/>
              <a:gd name="connsiteY3" fmla="*/ 1046400 h 1046400"/>
              <a:gd name="connsiteX4" fmla="*/ 0 w 6580199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80199" h="1046400">
                <a:moveTo>
                  <a:pt x="0" y="0"/>
                </a:moveTo>
                <a:lnTo>
                  <a:pt x="6580199" y="0"/>
                </a:lnTo>
                <a:lnTo>
                  <a:pt x="6580199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362200"/>
            <a:ext cx="39370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importantly,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25600" y="2921000"/>
            <a:ext cx="57404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bots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worth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develop?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25600" y="3886200"/>
            <a:ext cx="4013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Can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they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actually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replace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25600" y="4343400"/>
            <a:ext cx="5321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human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worker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websites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apps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Berlin Sans FB" pitchFamily="18" charset="0"/>
                <a:cs typeface="Berlin Sans FB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283900" cy="4764900"/>
          </a:xfrm>
          <a:custGeom>
            <a:avLst/>
            <a:gdLst>
              <a:gd name="connsiteX0" fmla="*/ 0 w 8283900"/>
              <a:gd name="connsiteY0" fmla="*/ 0 h 4764900"/>
              <a:gd name="connsiteX1" fmla="*/ 8283900 w 8283900"/>
              <a:gd name="connsiteY1" fmla="*/ 0 h 4764900"/>
              <a:gd name="connsiteX2" fmla="*/ 8283900 w 8283900"/>
              <a:gd name="connsiteY2" fmla="*/ 4764900 h 4764900"/>
              <a:gd name="connsiteX3" fmla="*/ 0 w 8283900"/>
              <a:gd name="connsiteY3" fmla="*/ 4764900 h 4764900"/>
              <a:gd name="connsiteX4" fmla="*/ 0 w 82839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3900" h="4764900">
                <a:moveTo>
                  <a:pt x="0" y="0"/>
                </a:moveTo>
                <a:lnTo>
                  <a:pt x="8283900" y="0"/>
                </a:lnTo>
                <a:lnTo>
                  <a:pt x="82839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228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Bots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too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hyped!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5575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Inefficient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existing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platforms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400300"/>
            <a:ext cx="3784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#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inputs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response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time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2768600"/>
            <a:ext cx="5156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Many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big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companies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develop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bots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for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66900" y="3124200"/>
            <a:ext cx="3136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Promotion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Branding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66900" y="3492500"/>
            <a:ext cx="4089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long-term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Research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11200" y="4191000"/>
            <a:ext cx="60452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Assistance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instead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replacement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4673600"/>
            <a:ext cx="3860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Handle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simple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queries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only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66900" y="5029200"/>
            <a:ext cx="5905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Pass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dialogue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human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confidence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low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71600" y="5397500"/>
            <a:ext cx="4102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GUI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customer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service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advisor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866900" y="5753100"/>
            <a:ext cx="2501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Berlin Sans FB" pitchFamily="18" charset="0"/>
                <a:cs typeface="Berlin Sans FB" pitchFamily="18" charset="0"/>
              </a:rPr>
              <a:t>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Like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Smart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Reply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150" y="1712925"/>
            <a:ext cx="8194800" cy="4764900"/>
          </a:xfrm>
          <a:custGeom>
            <a:avLst/>
            <a:gdLst>
              <a:gd name="connsiteX0" fmla="*/ 0 w 8194800"/>
              <a:gd name="connsiteY0" fmla="*/ 0 h 4764900"/>
              <a:gd name="connsiteX1" fmla="*/ 8194800 w 8194800"/>
              <a:gd name="connsiteY1" fmla="*/ 0 h 4764900"/>
              <a:gd name="connsiteX2" fmla="*/ 8194800 w 8194800"/>
              <a:gd name="connsiteY2" fmla="*/ 4764900 h 4764900"/>
              <a:gd name="connsiteX3" fmla="*/ 0 w 8194800"/>
              <a:gd name="connsiteY3" fmla="*/ 4764900 h 4764900"/>
              <a:gd name="connsiteX4" fmla="*/ 0 w 81948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4800" h="4764900">
                <a:moveTo>
                  <a:pt x="0" y="0"/>
                </a:moveTo>
                <a:lnTo>
                  <a:pt x="8194800" y="0"/>
                </a:lnTo>
                <a:lnTo>
                  <a:pt x="81948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3136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Let’s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share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our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Times New Roman" pitchFamily="18" charset="0"/>
                <a:cs typeface="Times New Roman" pitchFamily="18" charset="0"/>
              </a:rPr>
              <a:t>knowledge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1917700"/>
            <a:ext cx="4686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Let’s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reinvent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wheels!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400300"/>
            <a:ext cx="6896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Tons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Dataset/algorithms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have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been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published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in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78000" y="2768600"/>
            <a:ext cx="3937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journals,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but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open-sourced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1200" y="3708400"/>
            <a:ext cx="76454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MS PGothic" pitchFamily="18" charset="0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Data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/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Algorithm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sharing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will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flourish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Korean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20800" y="4203700"/>
            <a:ext cx="2425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NLP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Berlin Sans FB" pitchFamily="18" charset="0"/>
                <a:cs typeface="Berlin Sans FB" pitchFamily="18" charset="0"/>
              </a:rPr>
              <a:t>ecosystem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46025" y="2034925"/>
            <a:ext cx="5832600" cy="1546500"/>
          </a:xfrm>
          <a:custGeom>
            <a:avLst/>
            <a:gdLst>
              <a:gd name="connsiteX0" fmla="*/ 0 w 5832600"/>
              <a:gd name="connsiteY0" fmla="*/ 0 h 1546500"/>
              <a:gd name="connsiteX1" fmla="*/ 5832600 w 5832600"/>
              <a:gd name="connsiteY1" fmla="*/ 0 h 1546500"/>
              <a:gd name="connsiteX2" fmla="*/ 5832600 w 5832600"/>
              <a:gd name="connsiteY2" fmla="*/ 1546500 h 1546500"/>
              <a:gd name="connsiteX3" fmla="*/ 0 w 5832600"/>
              <a:gd name="connsiteY3" fmla="*/ 1546500 h 1546500"/>
              <a:gd name="connsiteX4" fmla="*/ 0 w 5832600"/>
              <a:gd name="connsiteY4" fmla="*/ 0 h 15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546500">
                <a:moveTo>
                  <a:pt x="0" y="0"/>
                </a:moveTo>
                <a:lnTo>
                  <a:pt x="5832600" y="0"/>
                </a:lnTo>
                <a:lnTo>
                  <a:pt x="5832600" y="1546500"/>
                </a:lnTo>
                <a:lnTo>
                  <a:pt x="0" y="15465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546025" y="3710548"/>
            <a:ext cx="5832600" cy="1046400"/>
          </a:xfrm>
          <a:custGeom>
            <a:avLst/>
            <a:gdLst>
              <a:gd name="connsiteX0" fmla="*/ 0 w 5832600"/>
              <a:gd name="connsiteY0" fmla="*/ 0 h 1046400"/>
              <a:gd name="connsiteX1" fmla="*/ 5832600 w 5832600"/>
              <a:gd name="connsiteY1" fmla="*/ 0 h 1046400"/>
              <a:gd name="connsiteX2" fmla="*/ 5832600 w 5832600"/>
              <a:gd name="connsiteY2" fmla="*/ 1046400 h 1046400"/>
              <a:gd name="connsiteX3" fmla="*/ 0 w 5832600"/>
              <a:gd name="connsiteY3" fmla="*/ 1046400 h 1046400"/>
              <a:gd name="connsiteX4" fmla="*/ 0 w 5832600"/>
              <a:gd name="connsiteY4" fmla="*/ 0 h 104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2600" h="1046400">
                <a:moveTo>
                  <a:pt x="0" y="0"/>
                </a:moveTo>
                <a:lnTo>
                  <a:pt x="5832600" y="0"/>
                </a:lnTo>
                <a:lnTo>
                  <a:pt x="5832600" y="1046400"/>
                </a:lnTo>
                <a:lnTo>
                  <a:pt x="0" y="1046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25600" y="2019300"/>
            <a:ext cx="4596771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/>
            </a:pP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Different</a:t>
            </a:r>
            <a:r>
              <a:rPr lang="en-US" altLang="zh-CN" sz="48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Goals,</a:t>
            </a:r>
          </a:p>
          <a:p>
            <a:pPr>
              <a:lnSpc>
                <a:spcPts val="5700"/>
              </a:lnSpc>
              <a:tabLst/>
            </a:pP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Single</a:t>
            </a:r>
            <a:r>
              <a:rPr lang="en-US" altLang="zh-CN" sz="48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48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task!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25600" y="3886200"/>
            <a:ext cx="567623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Sequence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to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Sequence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607D8B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mapping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6150" y="410826"/>
            <a:ext cx="7571700" cy="936900"/>
          </a:xfrm>
          <a:custGeom>
            <a:avLst/>
            <a:gdLst>
              <a:gd name="connsiteX0" fmla="*/ 0 w 7571700"/>
              <a:gd name="connsiteY0" fmla="*/ 0 h 936900"/>
              <a:gd name="connsiteX1" fmla="*/ 7571700 w 7571700"/>
              <a:gd name="connsiteY1" fmla="*/ 0 h 936900"/>
              <a:gd name="connsiteX2" fmla="*/ 7571700 w 7571700"/>
              <a:gd name="connsiteY2" fmla="*/ 936900 h 936900"/>
              <a:gd name="connsiteX3" fmla="*/ 0 w 7571700"/>
              <a:gd name="connsiteY3" fmla="*/ 936900 h 936900"/>
              <a:gd name="connsiteX4" fmla="*/ 0 w 7571700"/>
              <a:gd name="connsiteY4" fmla="*/ 0 h 9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936900">
                <a:moveTo>
                  <a:pt x="0" y="0"/>
                </a:moveTo>
                <a:lnTo>
                  <a:pt x="7571700" y="0"/>
                </a:lnTo>
                <a:lnTo>
                  <a:pt x="7571700" y="936900"/>
                </a:lnTo>
                <a:lnTo>
                  <a:pt x="0" y="936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86150" y="1682267"/>
            <a:ext cx="7571700" cy="4764900"/>
          </a:xfrm>
          <a:custGeom>
            <a:avLst/>
            <a:gdLst>
              <a:gd name="connsiteX0" fmla="*/ 0 w 7571700"/>
              <a:gd name="connsiteY0" fmla="*/ 0 h 4764900"/>
              <a:gd name="connsiteX1" fmla="*/ 7571700 w 7571700"/>
              <a:gd name="connsiteY1" fmla="*/ 0 h 4764900"/>
              <a:gd name="connsiteX2" fmla="*/ 7571700 w 7571700"/>
              <a:gd name="connsiteY2" fmla="*/ 4764900 h 4764900"/>
              <a:gd name="connsiteX3" fmla="*/ 0 w 7571700"/>
              <a:gd name="connsiteY3" fmla="*/ 4764900 h 4764900"/>
              <a:gd name="connsiteX4" fmla="*/ 0 w 7571700"/>
              <a:gd name="connsiteY4" fmla="*/ 0 h 476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1700" h="4764900">
                <a:moveTo>
                  <a:pt x="0" y="0"/>
                </a:moveTo>
                <a:lnTo>
                  <a:pt x="7571700" y="0"/>
                </a:lnTo>
                <a:lnTo>
                  <a:pt x="7571700" y="4764900"/>
                </a:lnTo>
                <a:lnTo>
                  <a:pt x="0" y="4764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436125" y="3755300"/>
            <a:ext cx="4432350" cy="2674349"/>
          </a:xfrm>
          <a:custGeom>
            <a:avLst/>
            <a:gdLst>
              <a:gd name="connsiteX0" fmla="*/ 0 w 4432350"/>
              <a:gd name="connsiteY0" fmla="*/ 0 h 2674349"/>
              <a:gd name="connsiteX1" fmla="*/ 4432350 w 4432350"/>
              <a:gd name="connsiteY1" fmla="*/ 0 h 2674349"/>
              <a:gd name="connsiteX2" fmla="*/ 4432350 w 4432350"/>
              <a:gd name="connsiteY2" fmla="*/ 2674349 h 2674349"/>
              <a:gd name="connsiteX3" fmla="*/ 0 w 4432350"/>
              <a:gd name="connsiteY3" fmla="*/ 2674349 h 2674349"/>
              <a:gd name="connsiteX4" fmla="*/ 0 w 4432350"/>
              <a:gd name="connsiteY4" fmla="*/ 0 h 26743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32350" h="2674349">
                <a:moveTo>
                  <a:pt x="0" y="0"/>
                </a:moveTo>
                <a:lnTo>
                  <a:pt x="4432350" y="0"/>
                </a:lnTo>
                <a:lnTo>
                  <a:pt x="4432350" y="2674349"/>
                </a:lnTo>
                <a:lnTo>
                  <a:pt x="0" y="267434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700" y="3746500"/>
            <a:ext cx="4457700" cy="2692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939800"/>
            <a:ext cx="534967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Chatbot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as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Sequence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to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Sequence</a:t>
            </a:r>
            <a:r>
              <a:rPr lang="en-US" altLang="zh-CN" sz="2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91EA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mapping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1200" y="1892300"/>
            <a:ext cx="3999236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Just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like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translation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2336800"/>
            <a:ext cx="544225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○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Hello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(Eng.)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=&gt;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굴림" pitchFamily="18" charset="0"/>
              </a:rPr>
              <a:t>안녕하세요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!</a:t>
            </a:r>
            <a:r>
              <a:rPr lang="en-US" altLang="zh-CN" sz="24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(Kor.)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1200" y="3073400"/>
            <a:ext cx="6419578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000" dirty="0" smtClean="0">
                <a:solidFill>
                  <a:srgbClr val="CFD8DC"/>
                </a:solidFill>
                <a:latin typeface="맑은 고딕" pitchFamily="50" charset="-127"/>
                <a:ea typeface="맑은 고딕" pitchFamily="50" charset="-127"/>
                <a:cs typeface="MS PGothic" pitchFamily="18" charset="0"/>
              </a:rPr>
              <a:t>◎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Question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(+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Context)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=&gt;</a:t>
            </a:r>
            <a:r>
              <a:rPr lang="en-US" altLang="zh-CN" sz="300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263238"/>
                </a:solidFill>
                <a:latin typeface="맑은 고딕" pitchFamily="50" charset="-127"/>
                <a:ea typeface="맑은 고딕" pitchFamily="50" charset="-127"/>
                <a:cs typeface="Berlin Sans FB" pitchFamily="18" charset="0"/>
              </a:rPr>
              <a:t>Answer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1912</Words>
  <Application>Microsoft Office PowerPoint</Application>
  <PresentationFormat>화면 슬라이드 쇼(4:3)</PresentationFormat>
  <Paragraphs>798</Paragraphs>
  <Slides>78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7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neo</dc:creator>
  <cp:lastModifiedBy>Windows 사용자</cp:lastModifiedBy>
  <cp:revision>11</cp:revision>
  <dcterms:created xsi:type="dcterms:W3CDTF">2006-08-16T00:00:00Z</dcterms:created>
  <dcterms:modified xsi:type="dcterms:W3CDTF">2018-01-10T13:09:32Z</dcterms:modified>
</cp:coreProperties>
</file>